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914" r:id="rId2"/>
    <p:sldMasterId id="2147483660" r:id="rId3"/>
  </p:sldMasterIdLst>
  <p:notesMasterIdLst>
    <p:notesMasterId r:id="rId17"/>
  </p:notesMasterIdLst>
  <p:handoutMasterIdLst>
    <p:handoutMasterId r:id="rId18"/>
  </p:handoutMasterIdLst>
  <p:sldIdLst>
    <p:sldId id="256" r:id="rId4"/>
    <p:sldId id="488" r:id="rId5"/>
    <p:sldId id="476" r:id="rId6"/>
    <p:sldId id="477" r:id="rId7"/>
    <p:sldId id="478" r:id="rId8"/>
    <p:sldId id="479" r:id="rId9"/>
    <p:sldId id="480" r:id="rId10"/>
    <p:sldId id="482" r:id="rId11"/>
    <p:sldId id="483" r:id="rId12"/>
    <p:sldId id="484" r:id="rId13"/>
    <p:sldId id="485" r:id="rId14"/>
    <p:sldId id="486" r:id="rId15"/>
    <p:sldId id="487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C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8810" autoAdjust="0"/>
  </p:normalViewPr>
  <p:slideViewPr>
    <p:cSldViewPr snapToGrid="0" snapToObjects="1">
      <p:cViewPr varScale="1">
        <p:scale>
          <a:sx n="115" d="100"/>
          <a:sy n="115" d="100"/>
        </p:scale>
        <p:origin x="-220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2346240-8224-4E5B-858E-A123617157FD}" type="datetime1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2890418B-334F-4313-8739-46ACFDDC5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87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87B2B5AA-6CA0-4A36-8757-7F2E646BB922}" type="datetime1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ECF24C3F-2BF3-4851-8B57-3DE028679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675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>
              <a:ea typeface="ヒラギノ角ゴ Pro W3"/>
              <a:cs typeface="ヒラギノ角ゴ Pro W3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FEF277-8DE9-4132-9561-C29108AA9A2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010_KING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7013" y="5922963"/>
            <a:ext cx="5791200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8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0771A-DB3C-4FC3-A9C4-255970848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57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51534-4090-4E43-9D1E-441A8C926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00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49247-89DB-414D-92AF-1BCB6BA6E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51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C6BBF-C033-47BC-AE86-75679C3EF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31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VNG/KING - 22.03.2010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Werkgroep Dienstverlening VGS                                 11 juni 2010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A6A07-AA90-4F83-85A8-B3BA993AB57F}" type="slidenum">
              <a:rPr lang="nl-NL"/>
              <a:pPr>
                <a:defRPr/>
              </a:pPr>
              <a:t>‹#›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490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BF01A-D697-45E9-AC71-30992B5B800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57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5EA1-8814-45A2-B19E-EADC93E74B2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681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37AE4-E48C-43DA-9285-912F78D75E1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9450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2BEAF-0DB1-44A8-B651-01A3E51D92B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1883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D5396-4E00-438E-8E98-E12653BB7C3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77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79621-F561-4B48-813A-ECB8F657D1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5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B2CFE-22B4-471E-A03C-13748B12A47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162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292AE-18EC-489A-844A-8E33AE492A1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819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11B8B-B0A3-4ABA-8612-1A08F7A4910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1525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E425-E82F-42E0-9B67-48796A7845B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114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E1663-BB20-4DE6-B8F0-AB3313741BC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5154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0CB72-8B80-44C7-A076-2FE9573AA4B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4362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A9E1B-580E-4A04-8CDB-EDE73CEAAF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437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34C6D-67DF-41D4-A09B-BDAE2DAE2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146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60F70-5B04-473A-B7DC-028917A8D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347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272D4-B52C-4BF3-8096-CE492E90C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0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88" y="383938"/>
            <a:ext cx="8459787" cy="4525962"/>
          </a:xfrm>
        </p:spPr>
        <p:txBody>
          <a:bodyPr wrap="square"/>
          <a:lstStyle>
            <a:lvl1pPr>
              <a:defRPr b="1" i="0">
                <a:solidFill>
                  <a:srgbClr val="ED0C8B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A2D00-92B9-485E-BED4-50C044984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769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10A8-22F9-4B7C-B8EA-8F1867AF3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130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7C870-E134-42D8-AE17-94D669269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164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50673-5787-4EAC-9669-23D4B156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070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86863-B00F-4897-B82A-166F4BAA28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07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8E6B9-1282-4FEA-BEB8-0B6FBD6EC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65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8153B-F7E5-4C1A-AFA5-9B587FBC8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82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69D43-48F1-4521-82C0-8F6F52A3C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330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1CD20-CD76-4C88-BCC8-74B6AC921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69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9C965-EA8E-44B4-9333-EB9880CA9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16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E3D4B-6A06-4BED-B6D2-8154F57D9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7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34871-7A8A-4241-B2A1-D1E378DBC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4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B15FA-ECEE-48EB-874E-1499E27F6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9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D24AD-12D6-4BE8-B073-E8002AAB0F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9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DD016-81AE-4313-B5A8-EEFDCA90B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4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3094.1010_KING_Master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1500188"/>
            <a:ext cx="845978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7013" y="5922963"/>
            <a:ext cx="5792787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</a:lstStyle>
          <a:p>
            <a:pPr>
              <a:defRPr/>
            </a:pPr>
            <a:r>
              <a:rPr lang="nl-NL"/>
              <a:t>VGS-kring  Stedendriehoek 1 oktober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38C56A2E-39E6-4098-A56B-D64F088F2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8" r:id="rId1"/>
    <p:sldLayoutId id="2147484329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  <p:sldLayoutId id="2147484339" r:id="rId12"/>
    <p:sldLayoutId id="2147484340" r:id="rId13"/>
    <p:sldLayoutId id="2147484341" r:id="rId14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b="1" kern="1200">
          <a:solidFill>
            <a:srgbClr val="ED0C8B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92F80FB-48D9-4F54-B5FA-DA25F771DBA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2055" name="Tijdelijke aanduiding voor datum 2"/>
          <p:cNvSpPr txBox="1">
            <a:spLocks/>
          </p:cNvSpPr>
          <p:nvPr userDrawn="1"/>
        </p:nvSpPr>
        <p:spPr bwMode="auto">
          <a:xfrm>
            <a:off x="227013" y="5922963"/>
            <a:ext cx="6022975" cy="560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defRPr/>
            </a:pPr>
            <a:r>
              <a:rPr lang="nl-NL" smtClean="0"/>
              <a:t>VGS-kring Stedendriehoek ,1 oktober 2010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5" r:id="rId1"/>
    <p:sldLayoutId id="2147484306" r:id="rId2"/>
    <p:sldLayoutId id="2147484307" r:id="rId3"/>
    <p:sldLayoutId id="2147484308" r:id="rId4"/>
    <p:sldLayoutId id="2147484309" r:id="rId5"/>
    <p:sldLayoutId id="2147484310" r:id="rId6"/>
    <p:sldLayoutId id="2147484311" r:id="rId7"/>
    <p:sldLayoutId id="2147484312" r:id="rId8"/>
    <p:sldLayoutId id="2147484313" r:id="rId9"/>
    <p:sldLayoutId id="2147484314" r:id="rId10"/>
    <p:sldLayoutId id="2147484315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5F8DC851-28A5-4ACE-83E9-F8F0B412B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  <p:sldLayoutId id="2147484317" r:id="rId2"/>
    <p:sldLayoutId id="2147484318" r:id="rId3"/>
    <p:sldLayoutId id="2147484319" r:id="rId4"/>
    <p:sldLayoutId id="2147484320" r:id="rId5"/>
    <p:sldLayoutId id="2147484321" r:id="rId6"/>
    <p:sldLayoutId id="2147484322" r:id="rId7"/>
    <p:sldLayoutId id="2147484323" r:id="rId8"/>
    <p:sldLayoutId id="2147484324" r:id="rId9"/>
    <p:sldLayoutId id="2147484325" r:id="rId10"/>
    <p:sldLayoutId id="2147484326" r:id="rId11"/>
    <p:sldLayoutId id="2147484327" r:id="rId12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 bwMode="auto">
          <a:xfrm>
            <a:off x="2173441" y="1472181"/>
            <a:ext cx="505198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err="1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Releaseplanning</a:t>
            </a:r>
            <a: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:</a:t>
            </a:r>
            <a:b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</a:br>
            <a: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de </a:t>
            </a:r>
            <a:r>
              <a:rPr lang="en-US" dirty="0" err="1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eerste</a:t>
            </a:r>
            <a: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 </a:t>
            </a:r>
            <a:r>
              <a:rPr lang="en-US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contouren</a:t>
            </a:r>
            <a: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/>
            </a:r>
            <a:b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</a:br>
            <a:r>
              <a:rPr lang="en-US" sz="3200" dirty="0" err="1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Operatie</a:t>
            </a:r>
            <a: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 NUP, RSGB, RGBZ, </a:t>
            </a:r>
            <a:r>
              <a:rPr lang="en-US" sz="3200" dirty="0" err="1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StUF</a:t>
            </a:r>
            <a: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/>
            </a:r>
            <a:b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</a:br>
            <a: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/>
            </a:r>
            <a:b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</a:br>
            <a:r>
              <a:rPr lang="en-US" sz="3600" dirty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6</a:t>
            </a:r>
            <a:r>
              <a:rPr lang="en-US" sz="36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 </a:t>
            </a:r>
            <a:r>
              <a:rPr lang="en-US" sz="3600" dirty="0" err="1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juni</a:t>
            </a:r>
            <a:r>
              <a:rPr lang="en-US" sz="36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 2012</a:t>
            </a:r>
            <a: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/>
            </a:r>
            <a:b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</a:br>
            <a:endParaRPr lang="nl-NL" dirty="0" smtClean="0">
              <a:solidFill>
                <a:srgbClr val="ED0C8B"/>
              </a:solidFill>
              <a:latin typeface="Verdana" pitchFamily="34" charset="0"/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Freeze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b="0" dirty="0" smtClean="0"/>
              <a:t>Van RSGB en RGBZ </a:t>
            </a:r>
            <a:r>
              <a:rPr lang="en-US" b="0" dirty="0" err="1" smtClean="0"/>
              <a:t>wordt</a:t>
            </a:r>
            <a:r>
              <a:rPr lang="en-US" b="0" dirty="0" smtClean="0"/>
              <a:t> </a:t>
            </a:r>
            <a:r>
              <a:rPr lang="en-US" b="0" dirty="0" err="1" smtClean="0"/>
              <a:t>nieuwe</a:t>
            </a:r>
            <a:r>
              <a:rPr lang="en-US" b="0" dirty="0" smtClean="0"/>
              <a:t> </a:t>
            </a:r>
            <a:r>
              <a:rPr lang="en-US" b="0" dirty="0" err="1" smtClean="0"/>
              <a:t>versie</a:t>
            </a:r>
            <a:r>
              <a:rPr lang="en-US" b="0" dirty="0" smtClean="0"/>
              <a:t> </a:t>
            </a:r>
          </a:p>
          <a:p>
            <a:pPr marL="0" indent="0"/>
            <a:r>
              <a:rPr lang="en-US" b="0" dirty="0" smtClean="0"/>
              <a:t>	</a:t>
            </a:r>
            <a:r>
              <a:rPr lang="en-US" b="0" dirty="0" err="1" smtClean="0"/>
              <a:t>Vastgesteld</a:t>
            </a:r>
            <a:r>
              <a:rPr lang="en-US" b="0" dirty="0" smtClean="0"/>
              <a:t>. </a:t>
            </a:r>
            <a:r>
              <a:rPr lang="en-US" b="0" dirty="0" err="1" smtClean="0"/>
              <a:t>Verstuffing</a:t>
            </a:r>
            <a:r>
              <a:rPr lang="en-US" b="0" dirty="0" smtClean="0"/>
              <a:t> </a:t>
            </a:r>
            <a:r>
              <a:rPr lang="en-US" b="0" dirty="0" err="1" smtClean="0"/>
              <a:t>vindt</a:t>
            </a:r>
            <a:r>
              <a:rPr lang="en-US" b="0" dirty="0" smtClean="0"/>
              <a:t> </a:t>
            </a:r>
            <a:r>
              <a:rPr lang="en-US" b="0" dirty="0" err="1" smtClean="0"/>
              <a:t>plaats</a:t>
            </a:r>
            <a:r>
              <a:rPr lang="en-US" b="0" dirty="0" smtClean="0"/>
              <a:t> </a:t>
            </a:r>
            <a:r>
              <a:rPr lang="en-US" b="0" dirty="0" err="1" smtClean="0"/>
              <a:t>volledig</a:t>
            </a:r>
            <a:r>
              <a:rPr lang="en-US" b="0" dirty="0" smtClean="0"/>
              <a:t> op </a:t>
            </a:r>
          </a:p>
          <a:p>
            <a:pPr marL="0" indent="0"/>
            <a:r>
              <a:rPr lang="en-US" b="0" dirty="0" smtClean="0"/>
              <a:t>	basis van 3.10</a:t>
            </a:r>
          </a:p>
          <a:p>
            <a:pPr marL="0" indent="0"/>
            <a:r>
              <a:rPr lang="en-US" b="0" dirty="0" smtClean="0"/>
              <a:t>	(via </a:t>
            </a:r>
            <a:r>
              <a:rPr lang="en-US" b="0" dirty="0" err="1" smtClean="0"/>
              <a:t>berichten</a:t>
            </a:r>
            <a:r>
              <a:rPr lang="en-US" b="0" dirty="0" smtClean="0"/>
              <a:t> </a:t>
            </a:r>
            <a:r>
              <a:rPr lang="en-US" b="0" dirty="0" err="1" smtClean="0"/>
              <a:t>catalogus</a:t>
            </a:r>
            <a:r>
              <a:rPr lang="en-US" b="0" dirty="0" smtClean="0"/>
              <a:t>, </a:t>
            </a:r>
            <a:r>
              <a:rPr lang="en-US" b="0" dirty="0" err="1" smtClean="0"/>
              <a:t>verticaal</a:t>
            </a:r>
            <a:r>
              <a:rPr lang="en-US" b="0" dirty="0" smtClean="0"/>
              <a:t> </a:t>
            </a:r>
            <a:r>
              <a:rPr lang="en-US" b="0" dirty="0" err="1" smtClean="0"/>
              <a:t>sectormodel</a:t>
            </a:r>
            <a:r>
              <a:rPr lang="en-US" b="0" dirty="0" smtClean="0"/>
              <a:t>, </a:t>
            </a:r>
          </a:p>
          <a:p>
            <a:pPr marL="0" indent="0"/>
            <a:r>
              <a:rPr lang="en-US" b="0" dirty="0" smtClean="0"/>
              <a:t>	extra elements, </a:t>
            </a:r>
            <a:r>
              <a:rPr lang="en-US" b="0" dirty="0" err="1" smtClean="0"/>
              <a:t>koppelvlak</a:t>
            </a:r>
            <a:r>
              <a:rPr lang="en-US" b="0" dirty="0" smtClean="0"/>
              <a:t> specs)</a:t>
            </a:r>
          </a:p>
          <a:p>
            <a:pPr>
              <a:buFont typeface="Arial"/>
              <a:buChar char="•"/>
            </a:pPr>
            <a:r>
              <a:rPr lang="en-US" b="0" dirty="0" err="1" smtClean="0"/>
              <a:t>Voordelen</a:t>
            </a:r>
            <a:endParaRPr lang="en-US" b="0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Snelle</a:t>
            </a:r>
            <a:r>
              <a:rPr lang="en-US" dirty="0" smtClean="0"/>
              <a:t> </a:t>
            </a:r>
            <a:r>
              <a:rPr lang="en-US" dirty="0" err="1" smtClean="0"/>
              <a:t>uitrol</a:t>
            </a:r>
            <a:r>
              <a:rPr lang="en-US" dirty="0" smtClean="0"/>
              <a:t>, </a:t>
            </a:r>
            <a:r>
              <a:rPr lang="en-US" dirty="0" err="1" smtClean="0"/>
              <a:t>lage</a:t>
            </a:r>
            <a:r>
              <a:rPr lang="en-US" dirty="0" smtClean="0"/>
              <a:t> impact,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Benutten</a:t>
            </a:r>
            <a:r>
              <a:rPr lang="en-US" dirty="0" smtClean="0"/>
              <a:t>/</a:t>
            </a:r>
            <a:r>
              <a:rPr lang="en-US" dirty="0" err="1" smtClean="0"/>
              <a:t>aanscherping</a:t>
            </a:r>
            <a:r>
              <a:rPr lang="en-US" dirty="0" smtClean="0"/>
              <a:t> </a:t>
            </a:r>
            <a:r>
              <a:rPr lang="en-US" dirty="0" err="1" smtClean="0"/>
              <a:t>bestaande</a:t>
            </a:r>
            <a:r>
              <a:rPr lang="en-US" dirty="0" smtClean="0"/>
              <a:t> </a:t>
            </a:r>
            <a:r>
              <a:rPr lang="en-US" dirty="0" err="1" smtClean="0"/>
              <a:t>standaarden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Nadelen</a:t>
            </a:r>
            <a:endParaRPr lang="en-US" b="0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Informatiemodellen</a:t>
            </a:r>
            <a:r>
              <a:rPr lang="en-US" dirty="0" smtClean="0"/>
              <a:t> en </a:t>
            </a:r>
            <a:r>
              <a:rPr lang="en-US" dirty="0" err="1" smtClean="0"/>
              <a:t>StUF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losgeknipt</a:t>
            </a:r>
            <a:r>
              <a:rPr lang="en-US" dirty="0" smtClean="0"/>
              <a:t> en </a:t>
            </a:r>
          </a:p>
          <a:p>
            <a:pPr marL="457200" lvl="1" indent="0"/>
            <a:r>
              <a:rPr lang="en-US" dirty="0"/>
              <a:t>	</a:t>
            </a:r>
            <a:r>
              <a:rPr lang="en-US" dirty="0" err="1" smtClean="0"/>
              <a:t>groeien</a:t>
            </a:r>
            <a:r>
              <a:rPr lang="en-US" dirty="0" smtClean="0"/>
              <a:t> </a:t>
            </a:r>
            <a:r>
              <a:rPr lang="en-US" dirty="0" err="1" smtClean="0"/>
              <a:t>semantisch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elkaar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434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b="0" dirty="0" err="1" smtClean="0"/>
              <a:t>Nieuwe</a:t>
            </a:r>
            <a:r>
              <a:rPr lang="en-US" b="0" dirty="0" smtClean="0"/>
              <a:t> </a:t>
            </a:r>
            <a:r>
              <a:rPr lang="en-US" b="0" dirty="0" err="1" smtClean="0"/>
              <a:t>versies</a:t>
            </a:r>
            <a:r>
              <a:rPr lang="en-US" b="0" dirty="0" smtClean="0"/>
              <a:t> RGBZ/RSGB </a:t>
            </a:r>
            <a:r>
              <a:rPr lang="en-US" b="0" dirty="0" err="1" smtClean="0"/>
              <a:t>worden</a:t>
            </a:r>
            <a:r>
              <a:rPr lang="en-US" b="0" dirty="0" smtClean="0"/>
              <a:t> </a:t>
            </a:r>
            <a:r>
              <a:rPr lang="en-US" b="0" dirty="0" err="1" smtClean="0"/>
              <a:t>vastgesteld</a:t>
            </a:r>
            <a:r>
              <a:rPr lang="en-US" b="0" dirty="0" smtClean="0"/>
              <a:t> </a:t>
            </a:r>
          </a:p>
          <a:p>
            <a:pPr marL="0" indent="0"/>
            <a:r>
              <a:rPr lang="en-US" b="0" dirty="0" smtClean="0"/>
              <a:t>	Max 1x per </a:t>
            </a:r>
            <a:r>
              <a:rPr lang="en-US" b="0" dirty="0" err="1" smtClean="0"/>
              <a:t>jaar</a:t>
            </a:r>
            <a:r>
              <a:rPr lang="en-US" b="0" dirty="0" smtClean="0"/>
              <a:t> </a:t>
            </a:r>
            <a:r>
              <a:rPr lang="en-US" b="0" dirty="0" err="1" smtClean="0"/>
              <a:t>worden</a:t>
            </a:r>
            <a:r>
              <a:rPr lang="en-US" b="0" dirty="0" smtClean="0"/>
              <a:t> </a:t>
            </a:r>
            <a:r>
              <a:rPr lang="en-US" b="0" dirty="0" err="1" smtClean="0"/>
              <a:t>alleen</a:t>
            </a:r>
            <a:r>
              <a:rPr lang="en-US" b="0" dirty="0" smtClean="0"/>
              <a:t> </a:t>
            </a:r>
            <a:r>
              <a:rPr lang="en-US" b="0" dirty="0" err="1" smtClean="0"/>
              <a:t>noodzakelijke</a:t>
            </a:r>
            <a:r>
              <a:rPr lang="en-US" b="0" dirty="0" smtClean="0"/>
              <a:t> </a:t>
            </a:r>
          </a:p>
          <a:p>
            <a:pPr marL="0" indent="0"/>
            <a:r>
              <a:rPr lang="en-US" b="0" dirty="0"/>
              <a:t>	</a:t>
            </a:r>
            <a:r>
              <a:rPr lang="en-US" b="0" dirty="0" err="1" smtClean="0"/>
              <a:t>elementen</a:t>
            </a:r>
            <a:r>
              <a:rPr lang="en-US" b="0" dirty="0" smtClean="0"/>
              <a:t> </a:t>
            </a:r>
            <a:r>
              <a:rPr lang="en-US" b="0" dirty="0" err="1" smtClean="0"/>
              <a:t>Verstuft</a:t>
            </a:r>
            <a:r>
              <a:rPr lang="en-US" b="0" dirty="0" smtClean="0"/>
              <a:t> </a:t>
            </a:r>
          </a:p>
          <a:p>
            <a:pPr>
              <a:buFont typeface="Arial"/>
              <a:buChar char="•"/>
            </a:pPr>
            <a:r>
              <a:rPr lang="en-US" b="0" dirty="0" err="1" smtClean="0"/>
              <a:t>Voordelen</a:t>
            </a:r>
            <a:endParaRPr lang="en-US" b="0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Kleine</a:t>
            </a:r>
            <a:r>
              <a:rPr lang="en-US" dirty="0" smtClean="0"/>
              <a:t> changes met minder impact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Sneller,beter</a:t>
            </a:r>
            <a:r>
              <a:rPr lang="en-US" dirty="0" smtClean="0"/>
              <a:t> </a:t>
            </a:r>
            <a:r>
              <a:rPr lang="en-US" dirty="0" err="1" smtClean="0"/>
              <a:t>inspelen</a:t>
            </a:r>
            <a:r>
              <a:rPr lang="en-US" dirty="0" smtClean="0"/>
              <a:t> op </a:t>
            </a:r>
            <a:r>
              <a:rPr lang="en-US" dirty="0" err="1" smtClean="0"/>
              <a:t>actuele</a:t>
            </a:r>
            <a:r>
              <a:rPr lang="en-US" dirty="0" smtClean="0"/>
              <a:t> </a:t>
            </a:r>
            <a:r>
              <a:rPr lang="en-US" dirty="0" err="1" smtClean="0"/>
              <a:t>behoeften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Adoptie</a:t>
            </a:r>
            <a:r>
              <a:rPr lang="en-US" dirty="0" smtClean="0"/>
              <a:t> </a:t>
            </a:r>
            <a:r>
              <a:rPr lang="en-US" dirty="0" err="1" smtClean="0"/>
              <a:t>eenvoudiger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Nadelen</a:t>
            </a:r>
            <a:endParaRPr lang="en-US" b="0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Informatiemodellen</a:t>
            </a:r>
            <a:r>
              <a:rPr lang="en-US" dirty="0" smtClean="0"/>
              <a:t> en </a:t>
            </a:r>
            <a:r>
              <a:rPr lang="en-US" dirty="0" err="1" smtClean="0"/>
              <a:t>StUF</a:t>
            </a:r>
            <a:r>
              <a:rPr lang="en-US" dirty="0" smtClean="0"/>
              <a:t> </a:t>
            </a:r>
            <a:r>
              <a:rPr lang="en-US" dirty="0" err="1" smtClean="0"/>
              <a:t>groeien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elkaar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Minder </a:t>
            </a:r>
            <a:r>
              <a:rPr lang="en-US" dirty="0" err="1" smtClean="0"/>
              <a:t>stabiliteit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149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Redesign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b="0" dirty="0" err="1" smtClean="0"/>
              <a:t>Eerst</a:t>
            </a:r>
            <a:r>
              <a:rPr lang="en-US" b="0" dirty="0" smtClean="0"/>
              <a:t> </a:t>
            </a:r>
            <a:r>
              <a:rPr lang="en-US" b="0" dirty="0" err="1" smtClean="0"/>
              <a:t>worden</a:t>
            </a:r>
            <a:r>
              <a:rPr lang="en-US" b="0" dirty="0" smtClean="0"/>
              <a:t> </a:t>
            </a:r>
            <a:r>
              <a:rPr lang="en-US" b="0" dirty="0" err="1" smtClean="0"/>
              <a:t>fundamentele</a:t>
            </a:r>
            <a:r>
              <a:rPr lang="en-US" b="0" dirty="0" smtClean="0"/>
              <a:t> </a:t>
            </a:r>
            <a:r>
              <a:rPr lang="en-US" b="0" dirty="0" err="1" smtClean="0"/>
              <a:t>discussies</a:t>
            </a:r>
            <a:r>
              <a:rPr lang="en-US" b="0" dirty="0" smtClean="0"/>
              <a:t> </a:t>
            </a:r>
            <a:r>
              <a:rPr lang="en-US" b="0" dirty="0" err="1" smtClean="0"/>
              <a:t>beslecht</a:t>
            </a:r>
            <a:r>
              <a:rPr lang="en-US" b="0" dirty="0" smtClean="0"/>
              <a:t> op </a:t>
            </a:r>
          </a:p>
          <a:p>
            <a:pPr marL="0" indent="0"/>
            <a:r>
              <a:rPr lang="en-US" b="0" dirty="0" smtClean="0"/>
              <a:t>	basis </a:t>
            </a:r>
            <a:r>
              <a:rPr lang="en-US" b="0" dirty="0" err="1" smtClean="0"/>
              <a:t>daarvan</a:t>
            </a:r>
            <a:r>
              <a:rPr lang="en-US" b="0" dirty="0" smtClean="0"/>
              <a:t> </a:t>
            </a:r>
            <a:r>
              <a:rPr lang="en-US" b="0" dirty="0" err="1" smtClean="0"/>
              <a:t>nieuwe</a:t>
            </a:r>
            <a:r>
              <a:rPr lang="en-US" b="0" dirty="0" smtClean="0"/>
              <a:t> </a:t>
            </a:r>
            <a:r>
              <a:rPr lang="en-US" b="0" dirty="0" err="1" smtClean="0"/>
              <a:t>versies</a:t>
            </a:r>
            <a:r>
              <a:rPr lang="en-US" b="0" dirty="0" smtClean="0"/>
              <a:t>, </a:t>
            </a:r>
            <a:r>
              <a:rPr lang="en-US" b="0" dirty="0" err="1" smtClean="0"/>
              <a:t>denk</a:t>
            </a:r>
            <a:r>
              <a:rPr lang="en-US" b="0" dirty="0" smtClean="0"/>
              <a:t> </a:t>
            </a:r>
            <a:r>
              <a:rPr lang="en-US" b="0" dirty="0" err="1" smtClean="0"/>
              <a:t>aan</a:t>
            </a:r>
            <a:r>
              <a:rPr lang="en-US" b="0" dirty="0" smtClean="0"/>
              <a:t>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StUF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stelsel</a:t>
            </a:r>
            <a:r>
              <a:rPr lang="en-US" dirty="0" smtClean="0"/>
              <a:t> </a:t>
            </a:r>
            <a:r>
              <a:rPr lang="en-US" dirty="0" err="1" smtClean="0"/>
              <a:t>standaard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Omvang</a:t>
            </a:r>
            <a:r>
              <a:rPr lang="en-US" dirty="0" smtClean="0"/>
              <a:t> en </a:t>
            </a:r>
            <a:r>
              <a:rPr lang="en-US" dirty="0" err="1" smtClean="0"/>
              <a:t>rol</a:t>
            </a:r>
            <a:r>
              <a:rPr lang="en-US" dirty="0" smtClean="0"/>
              <a:t> RSGB/</a:t>
            </a:r>
            <a:r>
              <a:rPr lang="en-US" dirty="0" err="1" smtClean="0"/>
              <a:t>StUF</a:t>
            </a:r>
            <a:r>
              <a:rPr lang="en-US" dirty="0" smtClean="0"/>
              <a:t>-BG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Implementeerbaarheid</a:t>
            </a:r>
            <a:r>
              <a:rPr lang="en-US" dirty="0" smtClean="0"/>
              <a:t> </a:t>
            </a:r>
            <a:r>
              <a:rPr lang="en-US" dirty="0" err="1" smtClean="0"/>
              <a:t>StUF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Voordelen</a:t>
            </a:r>
            <a:endParaRPr lang="en-US" b="0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Toekomstvast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Nadelen</a:t>
            </a:r>
            <a:endParaRPr lang="en-US" b="0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Lange </a:t>
            </a:r>
            <a:r>
              <a:rPr lang="en-US" dirty="0" err="1" smtClean="0"/>
              <a:t>Doorlooptijd</a:t>
            </a:r>
            <a:r>
              <a:rPr lang="en-US" dirty="0" smtClean="0"/>
              <a:t>, </a:t>
            </a:r>
            <a:r>
              <a:rPr lang="en-US" dirty="0" err="1" smtClean="0"/>
              <a:t>grote</a:t>
            </a:r>
            <a:r>
              <a:rPr lang="en-US" dirty="0" smtClean="0"/>
              <a:t> impact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Afwachtende</a:t>
            </a:r>
            <a:r>
              <a:rPr lang="en-US" dirty="0" smtClean="0"/>
              <a:t> </a:t>
            </a:r>
            <a:r>
              <a:rPr lang="en-US" dirty="0" err="1" smtClean="0"/>
              <a:t>houding</a:t>
            </a:r>
            <a:r>
              <a:rPr lang="en-US" dirty="0" smtClean="0"/>
              <a:t>, </a:t>
            </a:r>
            <a:r>
              <a:rPr lang="en-US" dirty="0" err="1" smtClean="0"/>
              <a:t>slechte</a:t>
            </a:r>
            <a:r>
              <a:rPr lang="en-US" dirty="0" smtClean="0"/>
              <a:t> </a:t>
            </a:r>
            <a:r>
              <a:rPr lang="en-US" dirty="0" err="1" smtClean="0"/>
              <a:t>adoptie</a:t>
            </a:r>
            <a:r>
              <a:rPr lang="en-US" dirty="0" smtClean="0"/>
              <a:t> </a:t>
            </a:r>
            <a:r>
              <a:rPr lang="en-US" dirty="0" err="1" smtClean="0"/>
              <a:t>StUF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Grote release </a:t>
            </a:r>
            <a:r>
              <a:rPr lang="en-US" dirty="0" err="1" smtClean="0"/>
              <a:t>mogelijk</a:t>
            </a:r>
            <a:r>
              <a:rPr lang="en-US" dirty="0" smtClean="0"/>
              <a:t> </a:t>
            </a:r>
            <a:r>
              <a:rPr lang="en-US" dirty="0" err="1" smtClean="0"/>
              <a:t>slecht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draagvlak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686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Vragen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komen</a:t>
            </a:r>
            <a:r>
              <a:rPr lang="en-US" dirty="0" smtClean="0"/>
              <a:t> tot </a:t>
            </a:r>
            <a:br>
              <a:rPr lang="en-US" dirty="0" smtClean="0"/>
            </a:br>
            <a:r>
              <a:rPr lang="en-US" dirty="0" err="1" smtClean="0"/>
              <a:t>keuze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Wat</a:t>
            </a:r>
            <a:r>
              <a:rPr lang="en-US" b="0" dirty="0" smtClean="0"/>
              <a:t> </a:t>
            </a:r>
            <a:r>
              <a:rPr lang="en-US" b="0" dirty="0" err="1" smtClean="0"/>
              <a:t>zijn</a:t>
            </a:r>
            <a:r>
              <a:rPr lang="en-US" b="0" dirty="0" smtClean="0"/>
              <a:t> de </a:t>
            </a:r>
            <a:r>
              <a:rPr lang="en-US" b="0" dirty="0" err="1" smtClean="0"/>
              <a:t>toetsingscriteria</a:t>
            </a:r>
            <a:r>
              <a:rPr lang="en-US" b="0" dirty="0" smtClean="0"/>
              <a:t> </a:t>
            </a:r>
            <a:r>
              <a:rPr lang="en-US" b="0" dirty="0" err="1" smtClean="0"/>
              <a:t>voor</a:t>
            </a:r>
            <a:r>
              <a:rPr lang="en-US" b="0" dirty="0" smtClean="0"/>
              <a:t> impact </a:t>
            </a:r>
          </a:p>
          <a:p>
            <a:pPr marL="0" indent="0"/>
            <a:r>
              <a:rPr lang="en-US" b="0" dirty="0" smtClean="0"/>
              <a:t>	analyses, rationales van </a:t>
            </a:r>
            <a:r>
              <a:rPr lang="en-US" b="0" dirty="0" err="1" smtClean="0"/>
              <a:t>expertgroepen</a:t>
            </a:r>
            <a:r>
              <a:rPr lang="en-US" b="0" dirty="0" smtClean="0"/>
              <a:t>?</a:t>
            </a:r>
          </a:p>
          <a:p>
            <a:pPr>
              <a:buFont typeface="Arial"/>
              <a:buChar char="•"/>
            </a:pPr>
            <a:r>
              <a:rPr lang="en-US" b="0" dirty="0" err="1" smtClean="0"/>
              <a:t>Welk</a:t>
            </a:r>
            <a:r>
              <a:rPr lang="en-US" b="0" dirty="0" smtClean="0"/>
              <a:t> scenario </a:t>
            </a:r>
            <a:r>
              <a:rPr lang="en-US" b="0" dirty="0" err="1" smtClean="0"/>
              <a:t>heeft</a:t>
            </a:r>
            <a:r>
              <a:rPr lang="en-US" b="0" dirty="0" smtClean="0"/>
              <a:t> </a:t>
            </a:r>
            <a:r>
              <a:rPr lang="en-US" b="0" dirty="0" err="1" smtClean="0"/>
              <a:t>jullie</a:t>
            </a:r>
            <a:r>
              <a:rPr lang="en-US" b="0" dirty="0" smtClean="0"/>
              <a:t> </a:t>
            </a:r>
            <a:r>
              <a:rPr lang="en-US" b="0" dirty="0" err="1" smtClean="0"/>
              <a:t>voorkeur</a:t>
            </a:r>
            <a:r>
              <a:rPr lang="en-US" b="0" dirty="0" smtClean="0"/>
              <a:t>?</a:t>
            </a:r>
          </a:p>
          <a:p>
            <a:pPr>
              <a:buFont typeface="Arial"/>
              <a:buChar char="•"/>
            </a:pPr>
            <a:r>
              <a:rPr lang="en-US" b="0" dirty="0" smtClean="0"/>
              <a:t>Is </a:t>
            </a:r>
            <a:r>
              <a:rPr lang="en-US" b="0" dirty="0" err="1" smtClean="0"/>
              <a:t>een</a:t>
            </a:r>
            <a:r>
              <a:rPr lang="en-US" b="0" dirty="0" smtClean="0"/>
              <a:t> </a:t>
            </a:r>
            <a:r>
              <a:rPr lang="en-US" b="0" dirty="0" err="1" smtClean="0"/>
              <a:t>herprioritering</a:t>
            </a:r>
            <a:r>
              <a:rPr lang="en-US" b="0" dirty="0" smtClean="0"/>
              <a:t>, </a:t>
            </a:r>
            <a:r>
              <a:rPr lang="en-US" b="0" dirty="0" err="1" smtClean="0"/>
              <a:t>versnelling</a:t>
            </a:r>
            <a:r>
              <a:rPr lang="en-US" b="0" dirty="0" smtClean="0"/>
              <a:t> van </a:t>
            </a:r>
            <a:r>
              <a:rPr lang="en-US" b="0" dirty="0" err="1" smtClean="0"/>
              <a:t>bepaalde</a:t>
            </a:r>
            <a:r>
              <a:rPr lang="en-US" b="0" dirty="0" smtClean="0"/>
              <a:t> </a:t>
            </a:r>
          </a:p>
          <a:p>
            <a:pPr marL="0" indent="0"/>
            <a:r>
              <a:rPr lang="en-US" b="0" dirty="0"/>
              <a:t>	</a:t>
            </a:r>
            <a:r>
              <a:rPr lang="en-US" b="0" dirty="0" err="1" smtClean="0"/>
              <a:t>onderwerpen</a:t>
            </a:r>
            <a:r>
              <a:rPr lang="en-US" b="0" dirty="0" smtClean="0"/>
              <a:t> </a:t>
            </a:r>
            <a:r>
              <a:rPr lang="en-US" b="0" dirty="0" err="1" smtClean="0"/>
              <a:t>nodig</a:t>
            </a:r>
            <a:r>
              <a:rPr lang="en-US" b="0" dirty="0" smtClean="0"/>
              <a:t>?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325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Procedure/</a:t>
            </a:r>
            <a:br>
              <a:rPr lang="en-US" dirty="0" smtClean="0"/>
            </a:br>
            <a:r>
              <a:rPr lang="en-US" dirty="0" err="1" smtClean="0"/>
              <a:t>releasebeleid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Veranderplan</a:t>
            </a:r>
            <a:r>
              <a:rPr lang="en-US" b="0" dirty="0" smtClean="0"/>
              <a:t> (</a:t>
            </a:r>
            <a:r>
              <a:rPr lang="en-US" b="0" dirty="0" err="1" smtClean="0"/>
              <a:t>jaarlijks</a:t>
            </a:r>
            <a:r>
              <a:rPr lang="en-US" b="0" dirty="0" smtClean="0"/>
              <a:t>) scope </a:t>
            </a:r>
            <a:r>
              <a:rPr lang="en-US" b="0" dirty="0" err="1" smtClean="0"/>
              <a:t>bepalen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Maximaal</a:t>
            </a:r>
            <a:r>
              <a:rPr lang="en-US" b="0" dirty="0" smtClean="0"/>
              <a:t> 1 release </a:t>
            </a:r>
            <a:r>
              <a:rPr lang="en-US" b="0" dirty="0" err="1" smtClean="0"/>
              <a:t>StUF</a:t>
            </a:r>
            <a:r>
              <a:rPr lang="en-US" b="0" dirty="0" smtClean="0"/>
              <a:t>-BG en </a:t>
            </a:r>
            <a:r>
              <a:rPr lang="en-US" b="0" dirty="0" err="1" smtClean="0"/>
              <a:t>StUF</a:t>
            </a:r>
            <a:r>
              <a:rPr lang="en-US" b="0" dirty="0"/>
              <a:t>-</a:t>
            </a:r>
            <a:r>
              <a:rPr lang="en-US" b="0" dirty="0" smtClean="0"/>
              <a:t>ZKN per </a:t>
            </a:r>
            <a:r>
              <a:rPr lang="en-US" b="0" dirty="0" err="1" smtClean="0"/>
              <a:t>jaar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Maximaal</a:t>
            </a:r>
            <a:r>
              <a:rPr lang="en-US" b="0" dirty="0" smtClean="0"/>
              <a:t> 1 release </a:t>
            </a:r>
            <a:r>
              <a:rPr lang="en-US" b="0" dirty="0" err="1" smtClean="0"/>
              <a:t>onderlaag</a:t>
            </a:r>
            <a:r>
              <a:rPr lang="en-US" b="0" dirty="0" smtClean="0"/>
              <a:t> per 2 </a:t>
            </a:r>
            <a:r>
              <a:rPr lang="en-US" b="0" dirty="0" err="1" smtClean="0"/>
              <a:t>jaar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Stuf</a:t>
            </a:r>
            <a:r>
              <a:rPr lang="en-US" b="0" dirty="0" smtClean="0"/>
              <a:t> </a:t>
            </a:r>
            <a:r>
              <a:rPr lang="en-US" b="0" dirty="0" err="1" smtClean="0"/>
              <a:t>protocolbindingen</a:t>
            </a:r>
            <a:r>
              <a:rPr lang="en-US" b="0" dirty="0" smtClean="0"/>
              <a:t> max 1 per </a:t>
            </a:r>
            <a:r>
              <a:rPr lang="en-US" b="0" dirty="0" err="1" smtClean="0"/>
              <a:t>jaar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Aanvullende</a:t>
            </a:r>
            <a:r>
              <a:rPr lang="en-US" b="0" dirty="0" smtClean="0"/>
              <a:t> (o-</a:t>
            </a:r>
            <a:r>
              <a:rPr lang="en-US" b="0" dirty="0" err="1" smtClean="0"/>
              <a:t>nup</a:t>
            </a:r>
            <a:r>
              <a:rPr lang="en-US" b="0" dirty="0" smtClean="0"/>
              <a:t>) </a:t>
            </a:r>
            <a:r>
              <a:rPr lang="en-US" b="0" dirty="0" err="1" smtClean="0"/>
              <a:t>standaarden</a:t>
            </a:r>
            <a:r>
              <a:rPr lang="en-US" b="0" dirty="0" smtClean="0"/>
              <a:t> </a:t>
            </a:r>
            <a:r>
              <a:rPr lang="en-US" b="0" dirty="0" err="1" smtClean="0"/>
              <a:t>gaan</a:t>
            </a:r>
            <a:r>
              <a:rPr lang="en-US" b="0" dirty="0" smtClean="0"/>
              <a:t> </a:t>
            </a:r>
          </a:p>
          <a:p>
            <a:pPr marL="0" indent="0"/>
            <a:r>
              <a:rPr lang="en-US" b="0" dirty="0"/>
              <a:t> </a:t>
            </a:r>
            <a:r>
              <a:rPr lang="en-US" b="0" dirty="0" smtClean="0"/>
              <a:t>   </a:t>
            </a:r>
            <a:r>
              <a:rPr lang="en-US" b="0" dirty="0" err="1" smtClean="0"/>
              <a:t>langs</a:t>
            </a:r>
            <a:r>
              <a:rPr lang="en-US" b="0" dirty="0" smtClean="0"/>
              <a:t> expert &amp; </a:t>
            </a:r>
            <a:r>
              <a:rPr lang="en-US" b="0" dirty="0" err="1" smtClean="0"/>
              <a:t>regiegroep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smtClean="0"/>
              <a:t>RSGB en RGBZ </a:t>
            </a:r>
            <a:r>
              <a:rPr lang="en-US" b="0" dirty="0" err="1" smtClean="0"/>
              <a:t>worden</a:t>
            </a:r>
            <a:r>
              <a:rPr lang="en-US" b="0" dirty="0" smtClean="0"/>
              <a:t> </a:t>
            </a:r>
            <a:r>
              <a:rPr lang="en-US" b="0" dirty="0" err="1" smtClean="0"/>
              <a:t>volledig</a:t>
            </a:r>
            <a:r>
              <a:rPr lang="en-US" b="0" dirty="0" smtClean="0"/>
              <a:t> </a:t>
            </a:r>
            <a:r>
              <a:rPr lang="en-US" b="0" dirty="0" err="1" smtClean="0"/>
              <a:t>verstufd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05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Af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stemmen</a:t>
            </a:r>
            <a:r>
              <a:rPr lang="en-US" dirty="0" smtClean="0"/>
              <a:t> </a:t>
            </a:r>
            <a:r>
              <a:rPr lang="en-US" dirty="0" err="1" smtClean="0"/>
              <a:t>planningen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RSGB, RGBZ en </a:t>
            </a:r>
            <a:r>
              <a:rPr lang="en-US" dirty="0" err="1" smtClean="0"/>
              <a:t>StUF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500188"/>
            <a:ext cx="8325679" cy="4525962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b="0" dirty="0" err="1" smtClean="0"/>
              <a:t>Operatie</a:t>
            </a:r>
            <a:r>
              <a:rPr lang="en-US" b="0" dirty="0" smtClean="0"/>
              <a:t> NUP (top 10 </a:t>
            </a:r>
            <a:r>
              <a:rPr lang="en-US" b="0" dirty="0" err="1" smtClean="0"/>
              <a:t>ketens</a:t>
            </a:r>
            <a:r>
              <a:rPr lang="en-US" b="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b="0" dirty="0"/>
              <a:t>BRP (</a:t>
            </a:r>
            <a:r>
              <a:rPr lang="en-US" b="0" dirty="0" err="1"/>
              <a:t>Basisregistratie</a:t>
            </a:r>
            <a:r>
              <a:rPr lang="en-US" b="0" dirty="0"/>
              <a:t> </a:t>
            </a:r>
            <a:r>
              <a:rPr lang="en-US" b="0" dirty="0" err="1"/>
              <a:t>Personen</a:t>
            </a:r>
            <a:r>
              <a:rPr lang="en-US" b="0" dirty="0"/>
              <a:t>)(</a:t>
            </a:r>
            <a:r>
              <a:rPr lang="en-US" b="0" dirty="0" err="1"/>
              <a:t>mGBA</a:t>
            </a:r>
            <a:r>
              <a:rPr lang="en-US" b="0" dirty="0"/>
              <a:t> en RNI),</a:t>
            </a:r>
          </a:p>
          <a:p>
            <a:pPr>
              <a:buFont typeface="Arial"/>
              <a:buChar char="•"/>
            </a:pPr>
            <a:r>
              <a:rPr lang="en-US" b="0" dirty="0"/>
              <a:t>NHR (</a:t>
            </a:r>
            <a:r>
              <a:rPr lang="en-US" b="0" dirty="0" err="1"/>
              <a:t>Nieuw</a:t>
            </a:r>
            <a:r>
              <a:rPr lang="en-US" b="0" dirty="0"/>
              <a:t> </a:t>
            </a:r>
            <a:r>
              <a:rPr lang="en-US" b="0" dirty="0" err="1"/>
              <a:t>Handels</a:t>
            </a:r>
            <a:r>
              <a:rPr lang="en-US" b="0" dirty="0"/>
              <a:t> Register),</a:t>
            </a:r>
          </a:p>
          <a:p>
            <a:pPr>
              <a:buFont typeface="Arial"/>
              <a:buChar char="•"/>
            </a:pPr>
            <a:r>
              <a:rPr lang="en-US" b="0" dirty="0" smtClean="0"/>
              <a:t>BGT </a:t>
            </a:r>
            <a:r>
              <a:rPr lang="en-US" b="0" dirty="0"/>
              <a:t>(</a:t>
            </a:r>
            <a:r>
              <a:rPr lang="en-US" b="0" dirty="0" err="1"/>
              <a:t>Basisregistratie</a:t>
            </a:r>
            <a:r>
              <a:rPr lang="en-US" b="0" dirty="0"/>
              <a:t> </a:t>
            </a:r>
            <a:r>
              <a:rPr lang="en-US" b="0" dirty="0" err="1"/>
              <a:t>Grootschalige</a:t>
            </a:r>
            <a:r>
              <a:rPr lang="en-US" b="0" dirty="0"/>
              <a:t> </a:t>
            </a:r>
            <a:r>
              <a:rPr lang="en-US" b="0" dirty="0" err="1"/>
              <a:t>Geografie</a:t>
            </a:r>
            <a:r>
              <a:rPr lang="en-US" b="0" dirty="0"/>
              <a:t>),</a:t>
            </a:r>
          </a:p>
          <a:p>
            <a:pPr>
              <a:buFont typeface="Arial"/>
              <a:buChar char="•"/>
            </a:pPr>
            <a:r>
              <a:rPr lang="en-US" b="0" dirty="0" smtClean="0"/>
              <a:t>BRK </a:t>
            </a:r>
            <a:r>
              <a:rPr lang="en-US" b="0" dirty="0"/>
              <a:t>(</a:t>
            </a:r>
            <a:r>
              <a:rPr lang="en-US" b="0" dirty="0" err="1"/>
              <a:t>Basisregistratie</a:t>
            </a:r>
            <a:r>
              <a:rPr lang="en-US" b="0" dirty="0"/>
              <a:t> </a:t>
            </a:r>
            <a:r>
              <a:rPr lang="en-US" b="0" dirty="0" err="1"/>
              <a:t>Kadaster</a:t>
            </a:r>
            <a:r>
              <a:rPr lang="en-US" b="0" dirty="0" smtClean="0"/>
              <a:t>)</a:t>
            </a:r>
          </a:p>
          <a:p>
            <a:pPr>
              <a:buFont typeface="Arial"/>
              <a:buChar char="•"/>
            </a:pPr>
            <a:r>
              <a:rPr lang="en-US" b="0" dirty="0"/>
              <a:t>BR WOZ (</a:t>
            </a:r>
            <a:r>
              <a:rPr lang="en-US" b="0" dirty="0" err="1"/>
              <a:t>Basisregistratie</a:t>
            </a:r>
            <a:r>
              <a:rPr lang="en-US" b="0" dirty="0"/>
              <a:t> </a:t>
            </a:r>
            <a:r>
              <a:rPr lang="en-US" b="0" dirty="0" err="1"/>
              <a:t>Waarde</a:t>
            </a:r>
            <a:r>
              <a:rPr lang="en-US" b="0" dirty="0"/>
              <a:t> </a:t>
            </a:r>
            <a:r>
              <a:rPr lang="en-US" b="0" dirty="0" err="1"/>
              <a:t>Onroerende</a:t>
            </a:r>
            <a:r>
              <a:rPr lang="en-US" b="0" dirty="0"/>
              <a:t> </a:t>
            </a:r>
            <a:r>
              <a:rPr lang="en-US" b="0" dirty="0" err="1"/>
              <a:t>Zaken</a:t>
            </a:r>
            <a:r>
              <a:rPr lang="en-US" b="0" dirty="0"/>
              <a:t>)</a:t>
            </a:r>
          </a:p>
          <a:p>
            <a:pPr>
              <a:buFont typeface="Arial"/>
              <a:buChar char="•"/>
            </a:pPr>
            <a:r>
              <a:rPr lang="en-US" b="0" dirty="0" smtClean="0"/>
              <a:t>BRI, BRV</a:t>
            </a:r>
            <a:r>
              <a:rPr lang="en-US" b="0" dirty="0" smtClean="0"/>
              <a:t>, BLAU</a:t>
            </a:r>
            <a:r>
              <a:rPr lang="en-US" b="0" dirty="0" smtClean="0"/>
              <a:t>, BRO</a:t>
            </a:r>
            <a:r>
              <a:rPr lang="en-US" b="0" dirty="0" smtClean="0"/>
              <a:t>, BRT </a:t>
            </a:r>
            <a:r>
              <a:rPr lang="en-US" b="0" dirty="0" smtClean="0"/>
              <a:t>later </a:t>
            </a:r>
            <a:r>
              <a:rPr lang="en-US" b="0" dirty="0" err="1" smtClean="0"/>
              <a:t>indien</a:t>
            </a:r>
            <a:r>
              <a:rPr lang="en-US" b="0" dirty="0" smtClean="0"/>
              <a:t> relevant</a:t>
            </a:r>
          </a:p>
          <a:p>
            <a:pPr>
              <a:buFont typeface="Arial"/>
              <a:buChar char="•"/>
            </a:pPr>
            <a:r>
              <a:rPr lang="en-US" b="0" dirty="0" smtClean="0"/>
              <a:t>(</a:t>
            </a:r>
            <a:r>
              <a:rPr lang="en-US" b="0" dirty="0" err="1" smtClean="0"/>
              <a:t>digikoppeling</a:t>
            </a:r>
            <a:r>
              <a:rPr lang="en-US" b="0" dirty="0" smtClean="0"/>
              <a:t> </a:t>
            </a:r>
            <a:r>
              <a:rPr lang="en-US" b="0" dirty="0" err="1" smtClean="0"/>
              <a:t>afhankelijk</a:t>
            </a:r>
            <a:r>
              <a:rPr lang="en-US" b="0" dirty="0" smtClean="0"/>
              <a:t> van </a:t>
            </a:r>
            <a:r>
              <a:rPr lang="en-US" b="0" dirty="0" err="1" smtClean="0"/>
              <a:t>wsrm</a:t>
            </a:r>
            <a:r>
              <a:rPr lang="en-US" b="0" dirty="0" smtClean="0"/>
              <a:t>)</a:t>
            </a:r>
            <a:endParaRPr lang="en-US" b="0" dirty="0"/>
          </a:p>
          <a:p>
            <a:pPr>
              <a:buFont typeface="Arial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077988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Stavaza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855" y="1500188"/>
            <a:ext cx="8459787" cy="4525962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nl-NL" b="0" dirty="0"/>
              <a:t>Operatie NUP, BRP en </a:t>
            </a:r>
            <a:r>
              <a:rPr lang="nl-NL" b="0" dirty="0" smtClean="0"/>
              <a:t>BRK nog </a:t>
            </a:r>
            <a:r>
              <a:rPr lang="nl-NL" b="0" dirty="0"/>
              <a:t>niet in </a:t>
            </a:r>
            <a:r>
              <a:rPr lang="nl-NL" b="0" dirty="0" smtClean="0"/>
              <a:t>RSGB </a:t>
            </a:r>
            <a:r>
              <a:rPr lang="nl-NL" b="0" dirty="0"/>
              <a:t>opgenomen </a:t>
            </a:r>
            <a:endParaRPr lang="nl-NL" b="0" dirty="0" smtClean="0"/>
          </a:p>
          <a:p>
            <a:pPr>
              <a:buFont typeface="Arial"/>
              <a:buChar char="•"/>
            </a:pPr>
            <a:r>
              <a:rPr lang="nl-NL" b="0" dirty="0" smtClean="0"/>
              <a:t>NHR</a:t>
            </a:r>
            <a:r>
              <a:rPr lang="nl-NL" b="0" dirty="0"/>
              <a:t>, BGT, RNI en </a:t>
            </a:r>
            <a:r>
              <a:rPr lang="nl-NL" b="0" dirty="0" smtClean="0"/>
              <a:t>BR WOZ </a:t>
            </a:r>
            <a:r>
              <a:rPr lang="nl-NL" b="0" dirty="0" smtClean="0"/>
              <a:t>verwerkt </a:t>
            </a:r>
            <a:r>
              <a:rPr lang="nl-NL" b="0" dirty="0"/>
              <a:t>in </a:t>
            </a:r>
            <a:r>
              <a:rPr lang="nl-NL" b="0" dirty="0" smtClean="0"/>
              <a:t>huidige </a:t>
            </a:r>
            <a:r>
              <a:rPr lang="nl-NL" b="0" dirty="0"/>
              <a:t>in </a:t>
            </a:r>
            <a:endParaRPr lang="nl-NL" b="0" dirty="0" smtClean="0"/>
          </a:p>
          <a:p>
            <a:pPr marL="0" indent="0"/>
            <a:r>
              <a:rPr lang="nl-NL" b="0" dirty="0"/>
              <a:t>	</a:t>
            </a:r>
            <a:r>
              <a:rPr lang="nl-NL" b="0" dirty="0" smtClean="0"/>
              <a:t>ontwikkeling </a:t>
            </a:r>
            <a:r>
              <a:rPr lang="nl-NL" b="0" dirty="0"/>
              <a:t>zijnde </a:t>
            </a:r>
            <a:r>
              <a:rPr lang="nl-NL" b="0" dirty="0" smtClean="0"/>
              <a:t>model RSGB.</a:t>
            </a:r>
          </a:p>
          <a:p>
            <a:pPr>
              <a:buFont typeface="Arial"/>
              <a:buChar char="•"/>
            </a:pPr>
            <a:r>
              <a:rPr lang="nl-NL" b="0" dirty="0" smtClean="0"/>
              <a:t>RGBZ staat los van ontwikkelingen stelsel, </a:t>
            </a:r>
          </a:p>
          <a:p>
            <a:pPr marL="0" indent="0"/>
            <a:r>
              <a:rPr lang="nl-NL" b="0" dirty="0"/>
              <a:t>	</a:t>
            </a:r>
            <a:r>
              <a:rPr lang="nl-NL" b="0" dirty="0" smtClean="0"/>
              <a:t>operatie NUP mogelijk van invloed</a:t>
            </a:r>
          </a:p>
          <a:p>
            <a:pPr>
              <a:buFont typeface="Arial"/>
              <a:buChar char="•"/>
            </a:pPr>
            <a:r>
              <a:rPr lang="nl-NL" b="0" dirty="0" smtClean="0"/>
              <a:t>Nog geen planning voor </a:t>
            </a:r>
          </a:p>
          <a:p>
            <a:pPr marL="0" indent="0"/>
            <a:r>
              <a:rPr lang="nl-NL" b="0" dirty="0"/>
              <a:t>	</a:t>
            </a:r>
            <a:r>
              <a:rPr lang="nl-NL" b="0" dirty="0" smtClean="0"/>
              <a:t>nieuwe versies </a:t>
            </a:r>
            <a:r>
              <a:rPr lang="nl-NL" b="0" dirty="0" err="1" smtClean="0"/>
              <a:t>StUF</a:t>
            </a:r>
            <a:r>
              <a:rPr lang="nl-NL" b="0" dirty="0" smtClean="0"/>
              <a:t>-BG en </a:t>
            </a:r>
            <a:r>
              <a:rPr lang="nl-NL" b="0" dirty="0" err="1" smtClean="0"/>
              <a:t>StUF</a:t>
            </a:r>
            <a:r>
              <a:rPr lang="nl-NL" b="0" dirty="0" smtClean="0"/>
              <a:t>-ZKN</a:t>
            </a:r>
            <a:endParaRPr lang="en-US" b="0" dirty="0"/>
          </a:p>
          <a:p>
            <a:pPr>
              <a:buFont typeface="Arial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60133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73503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Releases waar rekening mee </a:t>
            </a:r>
            <a:br>
              <a:rPr lang="nl-NL" dirty="0" smtClean="0"/>
            </a:br>
            <a:r>
              <a:rPr lang="nl-NL" dirty="0" smtClean="0"/>
              <a:t>moet worden gehouden</a:t>
            </a:r>
            <a:endParaRPr lang="nl-NL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3719422"/>
            <a:ext cx="8229600" cy="2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/>
          <p:nvPr/>
        </p:nvCxnSpPr>
        <p:spPr>
          <a:xfrm rot="16200000" flipH="1">
            <a:off x="178177" y="381701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1655" y="309325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April/Mei</a:t>
            </a:r>
          </a:p>
          <a:p>
            <a:r>
              <a:rPr lang="nl-NL" sz="1200" smtClean="0"/>
              <a:t>2012</a:t>
            </a:r>
            <a:endParaRPr lang="nl-NL" sz="1200"/>
          </a:p>
        </p:txBody>
      </p:sp>
      <p:sp>
        <p:nvSpPr>
          <p:cNvPr id="13" name="TextBox 12"/>
          <p:cNvSpPr txBox="1"/>
          <p:nvPr/>
        </p:nvSpPr>
        <p:spPr>
          <a:xfrm>
            <a:off x="503939" y="4213328"/>
            <a:ext cx="15521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NHR webservice</a:t>
            </a:r>
          </a:p>
          <a:p>
            <a:r>
              <a:rPr lang="nl-NL" sz="1200" smtClean="0"/>
              <a:t>IMKAD 2.1.1</a:t>
            </a:r>
          </a:p>
          <a:p>
            <a:r>
              <a:rPr lang="nl-NL" sz="1200" smtClean="0"/>
              <a:t>LO 3.8 (GBA/RNI)</a:t>
            </a:r>
          </a:p>
          <a:p>
            <a:r>
              <a:rPr lang="nl-NL" sz="1200" smtClean="0"/>
              <a:t>Top10 ketens o-NUP</a:t>
            </a:r>
          </a:p>
          <a:p>
            <a:endParaRPr lang="nl-NL" sz="1200"/>
          </a:p>
        </p:txBody>
      </p:sp>
      <p:cxnSp>
        <p:nvCxnSpPr>
          <p:cNvPr id="14" name="Elbow Connector 13"/>
          <p:cNvCxnSpPr/>
          <p:nvPr/>
        </p:nvCxnSpPr>
        <p:spPr>
          <a:xfrm rot="16200000" flipH="1">
            <a:off x="1570294" y="382829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03772" y="31045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Juli</a:t>
            </a:r>
          </a:p>
          <a:p>
            <a:r>
              <a:rPr lang="nl-NL" sz="1200" smtClean="0"/>
              <a:t>2012</a:t>
            </a:r>
            <a:endParaRPr lang="nl-NL" sz="1200"/>
          </a:p>
        </p:txBody>
      </p:sp>
      <p:sp>
        <p:nvSpPr>
          <p:cNvPr id="16" name="TextBox 15"/>
          <p:cNvSpPr txBox="1"/>
          <p:nvPr/>
        </p:nvSpPr>
        <p:spPr>
          <a:xfrm>
            <a:off x="1906109" y="4213328"/>
            <a:ext cx="1340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BRK Leveringen</a:t>
            </a:r>
          </a:p>
        </p:txBody>
      </p:sp>
      <p:cxnSp>
        <p:nvCxnSpPr>
          <p:cNvPr id="17" name="Elbow Connector 16"/>
          <p:cNvCxnSpPr/>
          <p:nvPr/>
        </p:nvCxnSpPr>
        <p:spPr>
          <a:xfrm rot="16200000" flipH="1">
            <a:off x="2932174" y="382949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65652" y="31057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Oktober</a:t>
            </a:r>
          </a:p>
          <a:p>
            <a:r>
              <a:rPr lang="nl-NL" sz="1200" smtClean="0"/>
              <a:t>2012</a:t>
            </a:r>
            <a:endParaRPr lang="nl-NL" sz="1200"/>
          </a:p>
        </p:txBody>
      </p:sp>
      <p:sp>
        <p:nvSpPr>
          <p:cNvPr id="19" name="TextBox 18"/>
          <p:cNvSpPr txBox="1"/>
          <p:nvPr/>
        </p:nvSpPr>
        <p:spPr>
          <a:xfrm>
            <a:off x="3267989" y="4214528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BGT LV</a:t>
            </a:r>
          </a:p>
          <a:p>
            <a:r>
              <a:rPr lang="nl-NL" sz="1200" smtClean="0"/>
              <a:t>RNI (LO 3.8)</a:t>
            </a:r>
          </a:p>
        </p:txBody>
      </p:sp>
      <p:cxnSp>
        <p:nvCxnSpPr>
          <p:cNvPr id="20" name="Elbow Connector 19"/>
          <p:cNvCxnSpPr/>
          <p:nvPr/>
        </p:nvCxnSpPr>
        <p:spPr>
          <a:xfrm rot="16200000" flipH="1">
            <a:off x="4071101" y="382949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04579" y="31057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Januari</a:t>
            </a:r>
          </a:p>
          <a:p>
            <a:r>
              <a:rPr lang="nl-NL" sz="1200" smtClean="0"/>
              <a:t>2013</a:t>
            </a:r>
            <a:endParaRPr lang="nl-NL" sz="1200"/>
          </a:p>
        </p:txBody>
      </p:sp>
      <p:sp>
        <p:nvSpPr>
          <p:cNvPr id="22" name="TextBox 21"/>
          <p:cNvSpPr txBox="1"/>
          <p:nvPr/>
        </p:nvSpPr>
        <p:spPr>
          <a:xfrm>
            <a:off x="4406916" y="4214528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LV-WOZ</a:t>
            </a:r>
          </a:p>
          <a:p>
            <a:r>
              <a:rPr lang="nl-NL" sz="1200" smtClean="0"/>
              <a:t>BRK catalogus</a:t>
            </a:r>
          </a:p>
        </p:txBody>
      </p:sp>
      <p:cxnSp>
        <p:nvCxnSpPr>
          <p:cNvPr id="23" name="Elbow Connector 22"/>
          <p:cNvCxnSpPr/>
          <p:nvPr/>
        </p:nvCxnSpPr>
        <p:spPr>
          <a:xfrm rot="16200000" flipH="1">
            <a:off x="5412823" y="383069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46301" y="31069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Maart</a:t>
            </a:r>
          </a:p>
          <a:p>
            <a:r>
              <a:rPr lang="nl-NL" sz="1200" smtClean="0"/>
              <a:t>2013</a:t>
            </a:r>
            <a:endParaRPr lang="nl-NL" sz="1200"/>
          </a:p>
        </p:txBody>
      </p:sp>
      <p:sp>
        <p:nvSpPr>
          <p:cNvPr id="25" name="TextBox 24"/>
          <p:cNvSpPr txBox="1"/>
          <p:nvPr/>
        </p:nvSpPr>
        <p:spPr>
          <a:xfrm>
            <a:off x="5748638" y="4215728"/>
            <a:ext cx="150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BRK Leveringen</a:t>
            </a:r>
          </a:p>
          <a:p>
            <a:r>
              <a:rPr lang="nl-NL" sz="1200" smtClean="0"/>
              <a:t>(persoonsgebonden)</a:t>
            </a:r>
          </a:p>
        </p:txBody>
      </p:sp>
      <p:cxnSp>
        <p:nvCxnSpPr>
          <p:cNvPr id="26" name="Elbow Connector 25"/>
          <p:cNvCxnSpPr/>
          <p:nvPr/>
        </p:nvCxnSpPr>
        <p:spPr>
          <a:xfrm rot="16200000" flipH="1">
            <a:off x="6734387" y="383189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767865" y="31081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Oktober</a:t>
            </a:r>
          </a:p>
          <a:p>
            <a:r>
              <a:rPr lang="nl-NL" sz="1200" smtClean="0"/>
              <a:t>2013</a:t>
            </a:r>
            <a:endParaRPr lang="nl-NL" sz="1200"/>
          </a:p>
        </p:txBody>
      </p:sp>
      <p:sp>
        <p:nvSpPr>
          <p:cNvPr id="28" name="TextBox 27"/>
          <p:cNvSpPr txBox="1"/>
          <p:nvPr/>
        </p:nvSpPr>
        <p:spPr>
          <a:xfrm>
            <a:off x="7080281" y="4216928"/>
            <a:ext cx="1340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BRP (LO 4)</a:t>
            </a:r>
          </a:p>
        </p:txBody>
      </p:sp>
      <p:sp>
        <p:nvSpPr>
          <p:cNvPr id="29" name="Oval 28"/>
          <p:cNvSpPr/>
          <p:nvPr/>
        </p:nvSpPr>
        <p:spPr>
          <a:xfrm>
            <a:off x="1138904" y="3635563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 29"/>
          <p:cNvSpPr/>
          <p:nvPr/>
        </p:nvSpPr>
        <p:spPr>
          <a:xfrm>
            <a:off x="3115446" y="3626687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Oval 30"/>
          <p:cNvSpPr/>
          <p:nvPr/>
        </p:nvSpPr>
        <p:spPr>
          <a:xfrm>
            <a:off x="4008829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Oval 31"/>
          <p:cNvSpPr/>
          <p:nvPr/>
        </p:nvSpPr>
        <p:spPr>
          <a:xfrm>
            <a:off x="4936078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Oval 32"/>
          <p:cNvSpPr/>
          <p:nvPr/>
        </p:nvSpPr>
        <p:spPr>
          <a:xfrm>
            <a:off x="5935098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l 33"/>
          <p:cNvSpPr/>
          <p:nvPr/>
        </p:nvSpPr>
        <p:spPr>
          <a:xfrm>
            <a:off x="6373550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Oval 34"/>
          <p:cNvSpPr/>
          <p:nvPr/>
        </p:nvSpPr>
        <p:spPr>
          <a:xfrm>
            <a:off x="6919019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Oval 35"/>
          <p:cNvSpPr/>
          <p:nvPr/>
        </p:nvSpPr>
        <p:spPr>
          <a:xfrm>
            <a:off x="361449" y="5245925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xtBox 36"/>
          <p:cNvSpPr txBox="1"/>
          <p:nvPr/>
        </p:nvSpPr>
        <p:spPr>
          <a:xfrm>
            <a:off x="626129" y="5139476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Regie groep bijeenkomsten</a:t>
            </a:r>
          </a:p>
        </p:txBody>
      </p:sp>
    </p:spTree>
    <p:extLst>
      <p:ext uri="{BB962C8B-B14F-4D97-AF65-F5344CB8AC3E}">
        <p14:creationId xmlns:p14="http://schemas.microsoft.com/office/powerpoint/2010/main" val="2299147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Elbow Connector 34"/>
          <p:cNvCxnSpPr/>
          <p:nvPr/>
        </p:nvCxnSpPr>
        <p:spPr>
          <a:xfrm rot="16200000" flipH="1">
            <a:off x="7627515" y="2459943"/>
            <a:ext cx="1321671" cy="164155"/>
          </a:xfrm>
          <a:prstGeom prst="bentConnector3">
            <a:avLst>
              <a:gd name="adj1" fmla="val 980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 rot="16200000" flipH="1">
            <a:off x="6817346" y="2159008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56462" cy="1143000"/>
          </a:xfrm>
        </p:spPr>
        <p:txBody>
          <a:bodyPr>
            <a:noAutofit/>
          </a:bodyPr>
          <a:lstStyle/>
          <a:p>
            <a:r>
              <a:rPr lang="nl-NL" sz="3600" dirty="0" smtClean="0"/>
              <a:t>Planning Release RSGB/RGBZ/Stuf</a:t>
            </a:r>
            <a:br>
              <a:rPr lang="nl-NL" sz="3600" dirty="0" smtClean="0"/>
            </a:br>
            <a:r>
              <a:rPr lang="nl-NL" sz="3600" dirty="0" err="1" smtClean="0"/>
              <a:t>obv</a:t>
            </a:r>
            <a:r>
              <a:rPr lang="nl-NL" sz="3600" dirty="0" smtClean="0"/>
              <a:t> huidige prioriteiten</a:t>
            </a:r>
            <a:endParaRPr lang="nl-NL" sz="36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2060218"/>
            <a:ext cx="8229600" cy="2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/>
          <p:nvPr/>
        </p:nvCxnSpPr>
        <p:spPr>
          <a:xfrm rot="16200000" flipH="1">
            <a:off x="178177" y="2157808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11655" y="1434054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April/Mei</a:t>
            </a:r>
          </a:p>
          <a:p>
            <a:r>
              <a:rPr lang="nl-NL" sz="1200" smtClean="0"/>
              <a:t>2012</a:t>
            </a:r>
            <a:endParaRPr lang="nl-NL" sz="1200"/>
          </a:p>
        </p:txBody>
      </p:sp>
      <p:sp>
        <p:nvSpPr>
          <p:cNvPr id="7" name="TextBox 6"/>
          <p:cNvSpPr txBox="1"/>
          <p:nvPr/>
        </p:nvSpPr>
        <p:spPr>
          <a:xfrm>
            <a:off x="503939" y="2554124"/>
            <a:ext cx="13404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smtClean="0"/>
              <a:t>Veranderingen NHR in RSGB</a:t>
            </a:r>
          </a:p>
          <a:p>
            <a:pPr marL="171450" indent="-171450">
              <a:buFontTx/>
              <a:buChar char="•"/>
            </a:pPr>
            <a:r>
              <a:rPr lang="nl-NL" sz="1200" smtClean="0"/>
              <a:t>Impact NHR op StUF</a:t>
            </a:r>
          </a:p>
          <a:p>
            <a:endParaRPr lang="nl-NL" sz="1200"/>
          </a:p>
        </p:txBody>
      </p:sp>
      <p:cxnSp>
        <p:nvCxnSpPr>
          <p:cNvPr id="8" name="Elbow Connector 7"/>
          <p:cNvCxnSpPr/>
          <p:nvPr/>
        </p:nvCxnSpPr>
        <p:spPr>
          <a:xfrm rot="16200000" flipH="1">
            <a:off x="1570294" y="2169088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03772" y="1445334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Juli</a:t>
            </a:r>
          </a:p>
          <a:p>
            <a:r>
              <a:rPr lang="nl-NL" sz="1200" smtClean="0"/>
              <a:t>2012</a:t>
            </a:r>
            <a:endParaRPr lang="nl-NL" sz="1200"/>
          </a:p>
        </p:txBody>
      </p:sp>
      <p:sp>
        <p:nvSpPr>
          <p:cNvPr id="10" name="TextBox 9"/>
          <p:cNvSpPr txBox="1"/>
          <p:nvPr/>
        </p:nvSpPr>
        <p:spPr>
          <a:xfrm>
            <a:off x="1906109" y="2554124"/>
            <a:ext cx="1340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smtClean="0"/>
              <a:t>Veranderingen BGT in RSGB</a:t>
            </a:r>
          </a:p>
          <a:p>
            <a:pPr marL="171450" indent="-171450">
              <a:buFontTx/>
              <a:buChar char="•"/>
            </a:pPr>
            <a:r>
              <a:rPr lang="nl-NL" sz="1200" smtClean="0"/>
              <a:t>Impact ketens O-NUP op RSGB/RGBZ/StUF</a:t>
            </a:r>
          </a:p>
        </p:txBody>
      </p:sp>
      <p:cxnSp>
        <p:nvCxnSpPr>
          <p:cNvPr id="11" name="Elbow Connector 10"/>
          <p:cNvCxnSpPr/>
          <p:nvPr/>
        </p:nvCxnSpPr>
        <p:spPr>
          <a:xfrm rot="16200000" flipH="1">
            <a:off x="2932174" y="2170288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65652" y="1446534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Oktober</a:t>
            </a:r>
          </a:p>
          <a:p>
            <a:r>
              <a:rPr lang="nl-NL" sz="1200" smtClean="0"/>
              <a:t>2012</a:t>
            </a:r>
            <a:endParaRPr lang="nl-NL" sz="1200"/>
          </a:p>
        </p:txBody>
      </p:sp>
      <p:sp>
        <p:nvSpPr>
          <p:cNvPr id="13" name="TextBox 12"/>
          <p:cNvSpPr txBox="1"/>
          <p:nvPr/>
        </p:nvSpPr>
        <p:spPr>
          <a:xfrm>
            <a:off x="3267989" y="2555324"/>
            <a:ext cx="13404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dirty="0" smtClean="0"/>
              <a:t>Rationale NHR</a:t>
            </a:r>
          </a:p>
          <a:p>
            <a:pPr marL="171450" indent="-171450">
              <a:buFontTx/>
              <a:buChar char="•"/>
            </a:pPr>
            <a:r>
              <a:rPr lang="nl-NL" sz="1200" dirty="0" smtClean="0"/>
              <a:t>Impact BGT op </a:t>
            </a:r>
            <a:r>
              <a:rPr lang="nl-NL" sz="1200" dirty="0" err="1" smtClean="0"/>
              <a:t>StUF</a:t>
            </a:r>
            <a:endParaRPr lang="nl-NL" sz="1200" dirty="0" smtClean="0"/>
          </a:p>
          <a:p>
            <a:pPr marL="171450" indent="-171450">
              <a:buFontTx/>
              <a:buChar char="•"/>
            </a:pPr>
            <a:r>
              <a:rPr lang="nl-NL" sz="1200" dirty="0" smtClean="0"/>
              <a:t>Rationale BGT</a:t>
            </a:r>
          </a:p>
          <a:p>
            <a:pPr marL="171450" indent="-171450">
              <a:buFontTx/>
              <a:buChar char="•"/>
            </a:pPr>
            <a:r>
              <a:rPr lang="nl-NL" sz="1200" dirty="0" smtClean="0"/>
              <a:t>BRK in RSGB</a:t>
            </a:r>
          </a:p>
          <a:p>
            <a:pPr marL="171450" indent="-171450">
              <a:buFontTx/>
              <a:buChar char="•"/>
            </a:pPr>
            <a:r>
              <a:rPr lang="nl-NL" sz="1200" dirty="0" smtClean="0"/>
              <a:t>Rationale BRK</a:t>
            </a:r>
          </a:p>
          <a:p>
            <a:pPr marL="171450" indent="-171450">
              <a:buFontTx/>
              <a:buChar char="•"/>
            </a:pPr>
            <a:r>
              <a:rPr lang="nl-NL" sz="1200" dirty="0" smtClean="0">
                <a:solidFill>
                  <a:srgbClr val="800000"/>
                </a:solidFill>
              </a:rPr>
              <a:t>Nieuwe versie </a:t>
            </a:r>
          </a:p>
          <a:p>
            <a:r>
              <a:rPr lang="nl-NL" sz="1200" dirty="0" smtClean="0">
                <a:solidFill>
                  <a:srgbClr val="800000"/>
                </a:solidFill>
              </a:rPr>
              <a:t>RGBZ (in ontwikkeling)</a:t>
            </a:r>
          </a:p>
          <a:p>
            <a:pPr marL="171450" indent="-171450">
              <a:buFontTx/>
              <a:buChar char="•"/>
            </a:pPr>
            <a:r>
              <a:rPr lang="nl-NL" sz="1200" dirty="0" smtClean="0">
                <a:solidFill>
                  <a:srgbClr val="800000"/>
                </a:solidFill>
              </a:rPr>
              <a:t>Verticale sectormodel</a:t>
            </a:r>
          </a:p>
          <a:p>
            <a:r>
              <a:rPr lang="nl-NL" sz="1200" dirty="0" smtClean="0">
                <a:solidFill>
                  <a:srgbClr val="800000"/>
                </a:solidFill>
              </a:rPr>
              <a:t>BGT goedkeuren</a:t>
            </a:r>
          </a:p>
          <a:p>
            <a:endParaRPr lang="nl-NL" sz="1200" dirty="0" smtClean="0"/>
          </a:p>
          <a:p>
            <a:pPr marL="171450" indent="-171450">
              <a:buFontTx/>
              <a:buChar char="•"/>
            </a:pPr>
            <a:endParaRPr lang="nl-NL" sz="1200" dirty="0" smtClean="0"/>
          </a:p>
          <a:p>
            <a:endParaRPr lang="nl-NL" sz="1200" dirty="0" smtClean="0"/>
          </a:p>
        </p:txBody>
      </p:sp>
      <p:cxnSp>
        <p:nvCxnSpPr>
          <p:cNvPr id="14" name="Elbow Connector 13"/>
          <p:cNvCxnSpPr/>
          <p:nvPr/>
        </p:nvCxnSpPr>
        <p:spPr>
          <a:xfrm rot="16200000" flipH="1">
            <a:off x="4071101" y="2170288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04579" y="1446534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December</a:t>
            </a:r>
          </a:p>
          <a:p>
            <a:r>
              <a:rPr lang="nl-NL" sz="1200" smtClean="0"/>
              <a:t>2012</a:t>
            </a:r>
            <a:endParaRPr lang="nl-NL" sz="1200"/>
          </a:p>
        </p:txBody>
      </p:sp>
      <p:sp>
        <p:nvSpPr>
          <p:cNvPr id="16" name="TextBox 15"/>
          <p:cNvSpPr txBox="1"/>
          <p:nvPr/>
        </p:nvSpPr>
        <p:spPr>
          <a:xfrm>
            <a:off x="4406916" y="2555324"/>
            <a:ext cx="134048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dirty="0" smtClean="0"/>
              <a:t>Veranderingen BRP in RSGB</a:t>
            </a:r>
          </a:p>
          <a:p>
            <a:pPr marL="171450" indent="-171450">
              <a:buFontTx/>
              <a:buChar char="•"/>
            </a:pPr>
            <a:r>
              <a:rPr lang="nl-NL" sz="1200" dirty="0" smtClean="0"/>
              <a:t>Rationale BRP</a:t>
            </a:r>
          </a:p>
          <a:p>
            <a:pPr marL="171450" indent="-171450">
              <a:buFontTx/>
              <a:buChar char="•"/>
            </a:pPr>
            <a:r>
              <a:rPr lang="nl-NL" sz="1200" dirty="0" smtClean="0"/>
              <a:t>Impact BRK op </a:t>
            </a:r>
            <a:r>
              <a:rPr lang="nl-NL" sz="1200" dirty="0" err="1" smtClean="0"/>
              <a:t>StUF</a:t>
            </a:r>
            <a:endParaRPr lang="nl-NL" sz="1200" dirty="0" smtClean="0"/>
          </a:p>
          <a:p>
            <a:pPr marL="171450" indent="-171450">
              <a:buFontTx/>
              <a:buChar char="•"/>
            </a:pPr>
            <a:r>
              <a:rPr lang="nl-NL" sz="1200" dirty="0" smtClean="0"/>
              <a:t>Impact RGBZ op </a:t>
            </a:r>
            <a:r>
              <a:rPr lang="nl-NL" sz="1200" dirty="0" err="1" smtClean="0"/>
              <a:t>StUF</a:t>
            </a:r>
            <a:endParaRPr lang="nl-NL" sz="1200" dirty="0" smtClean="0"/>
          </a:p>
          <a:p>
            <a:pPr marL="171450" indent="-171450">
              <a:buFontTx/>
              <a:buChar char="•"/>
            </a:pPr>
            <a:r>
              <a:rPr lang="nl-NL" sz="1200" dirty="0" smtClean="0">
                <a:solidFill>
                  <a:srgbClr val="800000"/>
                </a:solidFill>
              </a:rPr>
              <a:t>Verticale sectormodel</a:t>
            </a:r>
          </a:p>
          <a:p>
            <a:r>
              <a:rPr lang="nl-NL" sz="1200" dirty="0" smtClean="0">
                <a:solidFill>
                  <a:srgbClr val="800000"/>
                </a:solidFill>
              </a:rPr>
              <a:t>NHR goedkeuren</a:t>
            </a:r>
          </a:p>
          <a:p>
            <a:pPr marL="171450" indent="-171450">
              <a:buFontTx/>
              <a:buChar char="•"/>
            </a:pPr>
            <a:endParaRPr lang="nl-NL" sz="1200" dirty="0" smtClean="0"/>
          </a:p>
          <a:p>
            <a:endParaRPr lang="nl-NL" sz="1200" dirty="0" smtClean="0"/>
          </a:p>
          <a:p>
            <a:endParaRPr lang="nl-NL" sz="1200" dirty="0" smtClean="0"/>
          </a:p>
        </p:txBody>
      </p:sp>
      <p:cxnSp>
        <p:nvCxnSpPr>
          <p:cNvPr id="17" name="Elbow Connector 16"/>
          <p:cNvCxnSpPr/>
          <p:nvPr/>
        </p:nvCxnSpPr>
        <p:spPr>
          <a:xfrm rot="16200000" flipH="1">
            <a:off x="5788073" y="2157808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809145" y="1447734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Maart</a:t>
            </a:r>
          </a:p>
          <a:p>
            <a:r>
              <a:rPr lang="nl-NL" sz="1200" smtClean="0"/>
              <a:t>2013</a:t>
            </a:r>
            <a:endParaRPr lang="nl-NL" sz="1200"/>
          </a:p>
        </p:txBody>
      </p:sp>
      <p:sp>
        <p:nvSpPr>
          <p:cNvPr id="19" name="TextBox 18"/>
          <p:cNvSpPr txBox="1"/>
          <p:nvPr/>
        </p:nvSpPr>
        <p:spPr>
          <a:xfrm>
            <a:off x="6030850" y="2556524"/>
            <a:ext cx="15081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dirty="0" smtClean="0"/>
              <a:t>Impact BRP</a:t>
            </a:r>
          </a:p>
          <a:p>
            <a:r>
              <a:rPr lang="nl-NL" sz="1200" dirty="0" smtClean="0"/>
              <a:t> op </a:t>
            </a:r>
            <a:r>
              <a:rPr lang="nl-NL" sz="1200" dirty="0" err="1" smtClean="0"/>
              <a:t>StUF</a:t>
            </a:r>
            <a:endParaRPr lang="nl-NL" sz="1200" dirty="0" smtClean="0"/>
          </a:p>
          <a:p>
            <a:pPr marL="171450" indent="-171450">
              <a:buFontTx/>
              <a:buChar char="•"/>
            </a:pPr>
            <a:r>
              <a:rPr lang="nl-NL" sz="1200" dirty="0" smtClean="0">
                <a:solidFill>
                  <a:srgbClr val="800000"/>
                </a:solidFill>
              </a:rPr>
              <a:t>Verticale sectormodel</a:t>
            </a:r>
          </a:p>
          <a:p>
            <a:r>
              <a:rPr lang="nl-NL" sz="1200" dirty="0" smtClean="0">
                <a:solidFill>
                  <a:srgbClr val="800000"/>
                </a:solidFill>
              </a:rPr>
              <a:t>BRK goedkeuren</a:t>
            </a:r>
          </a:p>
          <a:p>
            <a:pPr marL="171450" indent="-171450">
              <a:buFont typeface="Arial"/>
              <a:buChar char="•"/>
            </a:pPr>
            <a:r>
              <a:rPr lang="nl-NL" sz="1200" dirty="0" smtClean="0">
                <a:solidFill>
                  <a:srgbClr val="800000"/>
                </a:solidFill>
              </a:rPr>
              <a:t>Aanvullende standaarden o-</a:t>
            </a:r>
            <a:r>
              <a:rPr lang="nl-NL" sz="1200" dirty="0" err="1" smtClean="0">
                <a:solidFill>
                  <a:srgbClr val="800000"/>
                </a:solidFill>
              </a:rPr>
              <a:t>nup</a:t>
            </a:r>
            <a:endParaRPr lang="nl-NL" sz="1200" dirty="0" smtClean="0">
              <a:solidFill>
                <a:srgbClr val="800000"/>
              </a:solidFill>
            </a:endParaRPr>
          </a:p>
          <a:p>
            <a:endParaRPr lang="nl-NL" sz="1200" dirty="0" smtClean="0"/>
          </a:p>
          <a:p>
            <a:endParaRPr lang="nl-NL" sz="1200" dirty="0" smtClean="0"/>
          </a:p>
        </p:txBody>
      </p:sp>
      <p:cxnSp>
        <p:nvCxnSpPr>
          <p:cNvPr id="20" name="Elbow Connector 19"/>
          <p:cNvCxnSpPr/>
          <p:nvPr/>
        </p:nvCxnSpPr>
        <p:spPr>
          <a:xfrm rot="16200000" flipH="1">
            <a:off x="8336948" y="2172688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370426" y="1448934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Oktober</a:t>
            </a:r>
          </a:p>
          <a:p>
            <a:r>
              <a:rPr lang="nl-NL" sz="1200" smtClean="0"/>
              <a:t>2013</a:t>
            </a:r>
            <a:endParaRPr lang="nl-NL" sz="1200"/>
          </a:p>
        </p:txBody>
      </p:sp>
      <p:sp>
        <p:nvSpPr>
          <p:cNvPr id="22" name="TextBox 21"/>
          <p:cNvSpPr txBox="1"/>
          <p:nvPr/>
        </p:nvSpPr>
        <p:spPr>
          <a:xfrm>
            <a:off x="8615970" y="2633343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smtClean="0"/>
              <a:t>BRP</a:t>
            </a:r>
          </a:p>
          <a:p>
            <a:r>
              <a:rPr lang="nl-NL" sz="1200" smtClean="0"/>
              <a:t>(LO 4)</a:t>
            </a:r>
          </a:p>
        </p:txBody>
      </p:sp>
      <p:sp>
        <p:nvSpPr>
          <p:cNvPr id="23" name="Oval 22"/>
          <p:cNvSpPr/>
          <p:nvPr/>
        </p:nvSpPr>
        <p:spPr>
          <a:xfrm>
            <a:off x="1138904" y="1976359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l 23"/>
          <p:cNvSpPr/>
          <p:nvPr/>
        </p:nvSpPr>
        <p:spPr>
          <a:xfrm>
            <a:off x="3115446" y="1967483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Oval 24"/>
          <p:cNvSpPr/>
          <p:nvPr/>
        </p:nvSpPr>
        <p:spPr>
          <a:xfrm>
            <a:off x="4250725" y="1977968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Oval 25"/>
          <p:cNvSpPr/>
          <p:nvPr/>
        </p:nvSpPr>
        <p:spPr>
          <a:xfrm>
            <a:off x="7002273" y="1977968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Oval 26"/>
          <p:cNvSpPr/>
          <p:nvPr/>
        </p:nvSpPr>
        <p:spPr>
          <a:xfrm>
            <a:off x="5693202" y="1977968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Oval 27"/>
          <p:cNvSpPr/>
          <p:nvPr/>
        </p:nvSpPr>
        <p:spPr>
          <a:xfrm>
            <a:off x="8107138" y="1977968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 28"/>
          <p:cNvSpPr/>
          <p:nvPr/>
        </p:nvSpPr>
        <p:spPr>
          <a:xfrm>
            <a:off x="8521580" y="1977968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 29"/>
          <p:cNvSpPr/>
          <p:nvPr/>
        </p:nvSpPr>
        <p:spPr>
          <a:xfrm>
            <a:off x="361449" y="4120961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xtBox 30"/>
          <p:cNvSpPr txBox="1"/>
          <p:nvPr/>
        </p:nvSpPr>
        <p:spPr>
          <a:xfrm>
            <a:off x="626129" y="4014512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Regie groep bijeenkomsten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838418" y="1448934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April</a:t>
            </a:r>
          </a:p>
          <a:p>
            <a:r>
              <a:rPr lang="nl-NL" sz="1200" smtClean="0"/>
              <a:t>2013</a:t>
            </a:r>
            <a:endParaRPr lang="nl-NL" sz="1200"/>
          </a:p>
        </p:txBody>
      </p:sp>
      <p:sp>
        <p:nvSpPr>
          <p:cNvPr id="34" name="TextBox 33"/>
          <p:cNvSpPr txBox="1"/>
          <p:nvPr/>
        </p:nvSpPr>
        <p:spPr>
          <a:xfrm>
            <a:off x="7060123" y="2557724"/>
            <a:ext cx="15081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dirty="0" smtClean="0">
                <a:solidFill>
                  <a:srgbClr val="800000"/>
                </a:solidFill>
              </a:rPr>
              <a:t>Scenario </a:t>
            </a:r>
          </a:p>
          <a:p>
            <a:r>
              <a:rPr lang="nl-NL" sz="1200" dirty="0" smtClean="0">
                <a:solidFill>
                  <a:srgbClr val="800000"/>
                </a:solidFill>
              </a:rPr>
              <a:t>kiezen</a:t>
            </a:r>
          </a:p>
          <a:p>
            <a:pPr marL="171450" indent="-171450">
              <a:buFontTx/>
              <a:buChar char="•"/>
            </a:pPr>
            <a:r>
              <a:rPr lang="nl-NL" sz="1200" dirty="0" smtClean="0">
                <a:solidFill>
                  <a:srgbClr val="800000"/>
                </a:solidFill>
              </a:rPr>
              <a:t>Vaststellen</a:t>
            </a:r>
          </a:p>
          <a:p>
            <a:r>
              <a:rPr lang="nl-NL" sz="1200" dirty="0" smtClean="0">
                <a:solidFill>
                  <a:srgbClr val="800000"/>
                </a:solidFill>
              </a:rPr>
              <a:t>RSGB/RGBZ</a:t>
            </a:r>
          </a:p>
          <a:p>
            <a:endParaRPr lang="nl-NL" sz="1200" dirty="0" smtClean="0"/>
          </a:p>
          <a:p>
            <a:endParaRPr lang="nl-NL" sz="1200" dirty="0" smtClean="0"/>
          </a:p>
          <a:p>
            <a:endParaRPr lang="nl-NL" sz="12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8158132" y="3095008"/>
            <a:ext cx="15081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dirty="0" err="1" smtClean="0">
                <a:solidFill>
                  <a:srgbClr val="800000"/>
                </a:solidFill>
              </a:rPr>
              <a:t>Verstuffing</a:t>
            </a:r>
            <a:endParaRPr lang="nl-NL" sz="1200" dirty="0" smtClean="0">
              <a:solidFill>
                <a:srgbClr val="800000"/>
              </a:solidFill>
            </a:endParaRPr>
          </a:p>
          <a:p>
            <a:r>
              <a:rPr lang="nl-NL" sz="1200" dirty="0" err="1" smtClean="0">
                <a:solidFill>
                  <a:srgbClr val="800000"/>
                </a:solidFill>
              </a:rPr>
              <a:t>StUF</a:t>
            </a:r>
            <a:r>
              <a:rPr lang="nl-NL" sz="1200" dirty="0" smtClean="0">
                <a:solidFill>
                  <a:srgbClr val="800000"/>
                </a:solidFill>
              </a:rPr>
              <a:t>-BG</a:t>
            </a:r>
          </a:p>
          <a:p>
            <a:r>
              <a:rPr lang="nl-NL" sz="1200" dirty="0" err="1" smtClean="0">
                <a:solidFill>
                  <a:srgbClr val="800000"/>
                </a:solidFill>
              </a:rPr>
              <a:t>StUF</a:t>
            </a:r>
            <a:r>
              <a:rPr lang="nl-NL" sz="1200" dirty="0" smtClean="0">
                <a:solidFill>
                  <a:srgbClr val="800000"/>
                </a:solidFill>
              </a:rPr>
              <a:t>-zaken</a:t>
            </a:r>
          </a:p>
          <a:p>
            <a:pPr marL="171450" indent="-171450">
              <a:buFontTx/>
              <a:buChar char="•"/>
            </a:pPr>
            <a:r>
              <a:rPr lang="nl-NL" sz="1200" dirty="0" smtClean="0">
                <a:solidFill>
                  <a:srgbClr val="800000"/>
                </a:solidFill>
              </a:rPr>
              <a:t>Verticale sectormodel</a:t>
            </a:r>
          </a:p>
          <a:p>
            <a:r>
              <a:rPr lang="nl-NL" sz="1200" dirty="0" smtClean="0">
                <a:solidFill>
                  <a:srgbClr val="800000"/>
                </a:solidFill>
              </a:rPr>
              <a:t>BRP goedkeuren</a:t>
            </a:r>
          </a:p>
          <a:p>
            <a:endParaRPr lang="nl-NL" sz="1200" dirty="0" smtClean="0"/>
          </a:p>
        </p:txBody>
      </p:sp>
    </p:spTree>
    <p:extLst>
      <p:ext uri="{BB962C8B-B14F-4D97-AF65-F5344CB8AC3E}">
        <p14:creationId xmlns:p14="http://schemas.microsoft.com/office/powerpoint/2010/main" val="995602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Elbow Connector 34"/>
          <p:cNvCxnSpPr/>
          <p:nvPr/>
        </p:nvCxnSpPr>
        <p:spPr>
          <a:xfrm rot="16200000" flipH="1">
            <a:off x="7042933" y="4119147"/>
            <a:ext cx="1321671" cy="164155"/>
          </a:xfrm>
          <a:prstGeom prst="bentConnector3">
            <a:avLst>
              <a:gd name="adj1" fmla="val 980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/>
          <p:nvPr/>
        </p:nvCxnSpPr>
        <p:spPr>
          <a:xfrm rot="16200000" flipH="1">
            <a:off x="6232764" y="381821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Inschatting implementatie </a:t>
            </a:r>
            <a:br>
              <a:rPr lang="nl-NL" dirty="0" smtClean="0"/>
            </a:br>
            <a:r>
              <a:rPr lang="nl-NL" dirty="0" smtClean="0"/>
              <a:t>nieuwe </a:t>
            </a:r>
            <a:r>
              <a:rPr lang="nl-NL" dirty="0" err="1" smtClean="0"/>
              <a:t>StUF</a:t>
            </a:r>
            <a:r>
              <a:rPr lang="nl-NL" dirty="0" smtClean="0"/>
              <a:t> versie</a:t>
            </a:r>
            <a:endParaRPr lang="nl-NL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3719422"/>
            <a:ext cx="8229600" cy="2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rot="16200000" flipH="1">
            <a:off x="1570294" y="382829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03772" y="31045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december</a:t>
            </a:r>
          </a:p>
          <a:p>
            <a:r>
              <a:rPr lang="nl-NL" sz="1200" smtClean="0"/>
              <a:t>2013</a:t>
            </a:r>
            <a:endParaRPr lang="nl-NL" sz="1200"/>
          </a:p>
        </p:txBody>
      </p:sp>
      <p:sp>
        <p:nvSpPr>
          <p:cNvPr id="10" name="TextBox 9"/>
          <p:cNvSpPr txBox="1"/>
          <p:nvPr/>
        </p:nvSpPr>
        <p:spPr>
          <a:xfrm>
            <a:off x="1906109" y="4213328"/>
            <a:ext cx="13404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dirty="0" smtClean="0">
                <a:solidFill>
                  <a:srgbClr val="800000"/>
                </a:solidFill>
              </a:rPr>
              <a:t>Vaststellen </a:t>
            </a:r>
            <a:r>
              <a:rPr lang="nl-NL" sz="1200" dirty="0" err="1" smtClean="0">
                <a:solidFill>
                  <a:srgbClr val="800000"/>
                </a:solidFill>
              </a:rPr>
              <a:t>StUF</a:t>
            </a:r>
            <a:r>
              <a:rPr lang="nl-NL" sz="1200" dirty="0" smtClean="0">
                <a:solidFill>
                  <a:srgbClr val="800000"/>
                </a:solidFill>
              </a:rPr>
              <a:t>-BG </a:t>
            </a:r>
            <a:r>
              <a:rPr lang="nl-NL" sz="1200" dirty="0" err="1" smtClean="0">
                <a:solidFill>
                  <a:srgbClr val="800000"/>
                </a:solidFill>
              </a:rPr>
              <a:t>StUF</a:t>
            </a:r>
            <a:r>
              <a:rPr lang="nl-NL" sz="1200" dirty="0" smtClean="0">
                <a:solidFill>
                  <a:srgbClr val="800000"/>
                </a:solidFill>
              </a:rPr>
              <a:t>-Zaken</a:t>
            </a:r>
          </a:p>
          <a:p>
            <a:pPr marL="171450" indent="-171450">
              <a:buFontTx/>
              <a:buChar char="•"/>
            </a:pPr>
            <a:endParaRPr lang="nl-NL" sz="1200" dirty="0" smtClean="0"/>
          </a:p>
        </p:txBody>
      </p:sp>
      <p:cxnSp>
        <p:nvCxnSpPr>
          <p:cNvPr id="11" name="Elbow Connector 10"/>
          <p:cNvCxnSpPr/>
          <p:nvPr/>
        </p:nvCxnSpPr>
        <p:spPr>
          <a:xfrm rot="16200000" flipH="1">
            <a:off x="2932174" y="382949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65652" y="31057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februari</a:t>
            </a:r>
          </a:p>
          <a:p>
            <a:r>
              <a:rPr lang="nl-NL" sz="1200" smtClean="0"/>
              <a:t>2014</a:t>
            </a:r>
            <a:endParaRPr lang="nl-NL" sz="1200"/>
          </a:p>
        </p:txBody>
      </p:sp>
      <p:cxnSp>
        <p:nvCxnSpPr>
          <p:cNvPr id="14" name="Elbow Connector 13"/>
          <p:cNvCxnSpPr/>
          <p:nvPr/>
        </p:nvCxnSpPr>
        <p:spPr>
          <a:xfrm rot="16200000" flipH="1">
            <a:off x="4071101" y="382949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04579" y="31057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april</a:t>
            </a:r>
          </a:p>
          <a:p>
            <a:r>
              <a:rPr lang="nl-NL" sz="1200" smtClean="0"/>
              <a:t>2014</a:t>
            </a:r>
            <a:endParaRPr lang="nl-NL" sz="1200"/>
          </a:p>
        </p:txBody>
      </p:sp>
      <p:sp>
        <p:nvSpPr>
          <p:cNvPr id="16" name="TextBox 15"/>
          <p:cNvSpPr txBox="1"/>
          <p:nvPr/>
        </p:nvSpPr>
        <p:spPr>
          <a:xfrm>
            <a:off x="4406916" y="4214528"/>
            <a:ext cx="1340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smtClean="0"/>
              <a:t>Optimistische planning release eerste implementaties nieuwe versie</a:t>
            </a:r>
          </a:p>
          <a:p>
            <a:endParaRPr lang="nl-NL" sz="1200" smtClean="0"/>
          </a:p>
        </p:txBody>
      </p:sp>
      <p:cxnSp>
        <p:nvCxnSpPr>
          <p:cNvPr id="17" name="Elbow Connector 16"/>
          <p:cNvCxnSpPr/>
          <p:nvPr/>
        </p:nvCxnSpPr>
        <p:spPr>
          <a:xfrm rot="16200000" flipH="1">
            <a:off x="5143017" y="3817012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64089" y="31069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juni</a:t>
            </a:r>
          </a:p>
          <a:p>
            <a:r>
              <a:rPr lang="nl-NL" sz="1200" smtClean="0"/>
              <a:t>2014</a:t>
            </a:r>
            <a:endParaRPr lang="nl-NL" sz="1200"/>
          </a:p>
        </p:txBody>
      </p:sp>
      <p:sp>
        <p:nvSpPr>
          <p:cNvPr id="19" name="TextBox 18"/>
          <p:cNvSpPr txBox="1"/>
          <p:nvPr/>
        </p:nvSpPr>
        <p:spPr>
          <a:xfrm>
            <a:off x="5385794" y="4215728"/>
            <a:ext cx="1079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endParaRPr lang="nl-NL" sz="1200" smtClean="0"/>
          </a:p>
          <a:p>
            <a:endParaRPr lang="nl-NL" sz="1200" smtClean="0"/>
          </a:p>
        </p:txBody>
      </p:sp>
      <p:cxnSp>
        <p:nvCxnSpPr>
          <p:cNvPr id="20" name="Elbow Connector 19"/>
          <p:cNvCxnSpPr/>
          <p:nvPr/>
        </p:nvCxnSpPr>
        <p:spPr>
          <a:xfrm rot="16200000" flipH="1">
            <a:off x="244872" y="3811358"/>
            <a:ext cx="675338" cy="117293"/>
          </a:xfrm>
          <a:prstGeom prst="bentConnector3">
            <a:avLst>
              <a:gd name="adj1" fmla="val 10074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78350" y="3087604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Oktober</a:t>
            </a:r>
          </a:p>
          <a:p>
            <a:r>
              <a:rPr lang="nl-NL" sz="1200" smtClean="0"/>
              <a:t>2013</a:t>
            </a:r>
            <a:endParaRPr lang="nl-NL" sz="1200"/>
          </a:p>
        </p:txBody>
      </p:sp>
      <p:sp>
        <p:nvSpPr>
          <p:cNvPr id="22" name="TextBox 21"/>
          <p:cNvSpPr txBox="1"/>
          <p:nvPr/>
        </p:nvSpPr>
        <p:spPr>
          <a:xfrm>
            <a:off x="570608" y="4196394"/>
            <a:ext cx="1340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smtClean="0"/>
              <a:t>BRP (LO 4)</a:t>
            </a:r>
          </a:p>
        </p:txBody>
      </p:sp>
      <p:sp>
        <p:nvSpPr>
          <p:cNvPr id="23" name="Oval 22"/>
          <p:cNvSpPr/>
          <p:nvPr/>
        </p:nvSpPr>
        <p:spPr>
          <a:xfrm>
            <a:off x="1753566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l 23"/>
          <p:cNvSpPr/>
          <p:nvPr/>
        </p:nvSpPr>
        <p:spPr>
          <a:xfrm>
            <a:off x="3115446" y="3626687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Oval 24"/>
          <p:cNvSpPr/>
          <p:nvPr/>
        </p:nvSpPr>
        <p:spPr>
          <a:xfrm>
            <a:off x="4250725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Oval 25"/>
          <p:cNvSpPr/>
          <p:nvPr/>
        </p:nvSpPr>
        <p:spPr>
          <a:xfrm>
            <a:off x="6417691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Oval 26"/>
          <p:cNvSpPr/>
          <p:nvPr/>
        </p:nvSpPr>
        <p:spPr>
          <a:xfrm>
            <a:off x="5320279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Oval 27"/>
          <p:cNvSpPr/>
          <p:nvPr/>
        </p:nvSpPr>
        <p:spPr>
          <a:xfrm>
            <a:off x="7522556" y="3637172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Oval 28"/>
          <p:cNvSpPr/>
          <p:nvPr/>
        </p:nvSpPr>
        <p:spPr>
          <a:xfrm>
            <a:off x="429504" y="3616638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Oval 29"/>
          <p:cNvSpPr/>
          <p:nvPr/>
        </p:nvSpPr>
        <p:spPr>
          <a:xfrm>
            <a:off x="361449" y="5550236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xtBox 30"/>
          <p:cNvSpPr txBox="1"/>
          <p:nvPr/>
        </p:nvSpPr>
        <p:spPr>
          <a:xfrm>
            <a:off x="626129" y="5443787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Regie groep bijeenkomsten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53836" y="3108138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Oktober</a:t>
            </a:r>
          </a:p>
          <a:p>
            <a:r>
              <a:rPr lang="nl-NL" sz="1200" smtClean="0"/>
              <a:t>2014</a:t>
            </a:r>
            <a:endParaRPr lang="nl-NL" sz="1200"/>
          </a:p>
        </p:txBody>
      </p:sp>
      <p:sp>
        <p:nvSpPr>
          <p:cNvPr id="34" name="TextBox 33"/>
          <p:cNvSpPr txBox="1"/>
          <p:nvPr/>
        </p:nvSpPr>
        <p:spPr>
          <a:xfrm>
            <a:off x="6546094" y="4216928"/>
            <a:ext cx="1508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200" smtClean="0"/>
          </a:p>
          <a:p>
            <a:endParaRPr lang="nl-NL" sz="1200" smtClean="0"/>
          </a:p>
        </p:txBody>
      </p:sp>
      <p:sp>
        <p:nvSpPr>
          <p:cNvPr id="39" name="TextBox 38"/>
          <p:cNvSpPr txBox="1"/>
          <p:nvPr/>
        </p:nvSpPr>
        <p:spPr>
          <a:xfrm>
            <a:off x="7754972" y="4754212"/>
            <a:ext cx="15081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•"/>
            </a:pPr>
            <a:r>
              <a:rPr lang="nl-NL" sz="1200" smtClean="0"/>
              <a:t>Optimistische planning grootschalig gebruik nieuwe versie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522556" y="3029705"/>
            <a:ext cx="92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December</a:t>
            </a:r>
          </a:p>
          <a:p>
            <a:r>
              <a:rPr lang="nl-NL" sz="1200" smtClean="0"/>
              <a:t>2014</a:t>
            </a:r>
            <a:endParaRPr lang="nl-NL" sz="1200"/>
          </a:p>
        </p:txBody>
      </p:sp>
    </p:spTree>
    <p:extLst>
      <p:ext uri="{BB962C8B-B14F-4D97-AF65-F5344CB8AC3E}">
        <p14:creationId xmlns:p14="http://schemas.microsoft.com/office/powerpoint/2010/main" val="2937310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417638"/>
            <a:ext cx="8459787" cy="4525962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b="0" dirty="0" smtClean="0"/>
              <a:t>scenarios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Big Bang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Big Freeze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Minor update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Major redesign</a:t>
            </a:r>
          </a:p>
          <a:p>
            <a:pPr>
              <a:buFont typeface="Arial"/>
              <a:buChar char="•"/>
            </a:pPr>
            <a:r>
              <a:rPr lang="en-US" b="0" dirty="0" err="1" smtClean="0"/>
              <a:t>Geven</a:t>
            </a:r>
            <a:r>
              <a:rPr lang="en-US" b="0" dirty="0" smtClean="0"/>
              <a:t> het </a:t>
            </a:r>
            <a:r>
              <a:rPr lang="en-US" b="0" dirty="0" err="1" smtClean="0"/>
              <a:t>speelveld</a:t>
            </a:r>
            <a:r>
              <a:rPr lang="en-US" b="0" dirty="0" smtClean="0"/>
              <a:t> </a:t>
            </a:r>
            <a:r>
              <a:rPr lang="en-US" b="0" dirty="0" err="1" smtClean="0"/>
              <a:t>weer</a:t>
            </a:r>
            <a:endParaRPr lang="en-US" b="0" dirty="0"/>
          </a:p>
          <a:p>
            <a:pPr>
              <a:buFont typeface="Arial"/>
              <a:buChar char="•"/>
            </a:pPr>
            <a:r>
              <a:rPr lang="en-US" b="0" dirty="0" err="1" smtClean="0"/>
              <a:t>Doel</a:t>
            </a:r>
            <a:r>
              <a:rPr lang="en-US" b="0" dirty="0" smtClean="0"/>
              <a:t> is </a:t>
            </a:r>
            <a:r>
              <a:rPr lang="en-US" b="0" dirty="0" err="1" smtClean="0"/>
              <a:t>één</a:t>
            </a:r>
            <a:r>
              <a:rPr lang="en-US" b="0" dirty="0" smtClean="0"/>
              <a:t> door </a:t>
            </a:r>
            <a:r>
              <a:rPr lang="en-US" b="0" dirty="0" err="1" smtClean="0"/>
              <a:t>iedereen</a:t>
            </a:r>
            <a:r>
              <a:rPr lang="en-US" b="0" dirty="0" smtClean="0"/>
              <a:t> </a:t>
            </a:r>
            <a:r>
              <a:rPr lang="en-US" b="0" dirty="0" err="1" smtClean="0"/>
              <a:t>gedragen</a:t>
            </a:r>
            <a:r>
              <a:rPr lang="en-US" b="0" dirty="0" smtClean="0"/>
              <a:t> scenario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221969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Bang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b="0" dirty="0" smtClean="0"/>
              <a:t>RSGB en RGBZ </a:t>
            </a:r>
            <a:r>
              <a:rPr lang="en-US" b="0" dirty="0" err="1" smtClean="0"/>
              <a:t>worden</a:t>
            </a:r>
            <a:r>
              <a:rPr lang="en-US" b="0" dirty="0" smtClean="0"/>
              <a:t> op </a:t>
            </a:r>
            <a:r>
              <a:rPr lang="en-US" b="0" dirty="0" err="1" smtClean="0"/>
              <a:t>een</a:t>
            </a:r>
            <a:r>
              <a:rPr lang="en-US" b="0" dirty="0" smtClean="0"/>
              <a:t> </a:t>
            </a:r>
            <a:r>
              <a:rPr lang="en-US" b="0" dirty="0" err="1" smtClean="0"/>
              <a:t>geschikt</a:t>
            </a:r>
            <a:r>
              <a:rPr lang="en-US" b="0" dirty="0" smtClean="0"/>
              <a:t> moment </a:t>
            </a:r>
          </a:p>
          <a:p>
            <a:pPr marL="0" indent="0"/>
            <a:r>
              <a:rPr lang="en-US" b="0" dirty="0" smtClean="0"/>
              <a:t>	</a:t>
            </a:r>
            <a:r>
              <a:rPr lang="en-US" b="0" dirty="0" err="1" smtClean="0"/>
              <a:t>volledig</a:t>
            </a:r>
            <a:r>
              <a:rPr lang="en-US" b="0" dirty="0" smtClean="0"/>
              <a:t> </a:t>
            </a:r>
            <a:r>
              <a:rPr lang="en-US" b="0" dirty="0" err="1" smtClean="0"/>
              <a:t>verstuft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voordelen</a:t>
            </a:r>
            <a:endParaRPr lang="en-US" b="0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Volgt</a:t>
            </a:r>
            <a:r>
              <a:rPr lang="en-US" dirty="0" smtClean="0"/>
              <a:t> release </a:t>
            </a:r>
            <a:r>
              <a:rPr lang="en-US" dirty="0" err="1" smtClean="0"/>
              <a:t>beleid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veranderingen</a:t>
            </a:r>
            <a:r>
              <a:rPr lang="en-US" dirty="0" smtClean="0"/>
              <a:t> </a:t>
            </a:r>
            <a:r>
              <a:rPr lang="en-US" dirty="0" err="1" smtClean="0"/>
              <a:t>volledig</a:t>
            </a:r>
            <a:r>
              <a:rPr lang="en-US" dirty="0" smtClean="0"/>
              <a:t> in </a:t>
            </a:r>
            <a:r>
              <a:rPr lang="en-US" dirty="0" err="1" smtClean="0"/>
              <a:t>StUF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Nadelen</a:t>
            </a:r>
            <a:r>
              <a:rPr lang="en-US" b="0" dirty="0" smtClean="0"/>
              <a:t>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grote</a:t>
            </a:r>
            <a:r>
              <a:rPr lang="en-US" dirty="0" smtClean="0"/>
              <a:t> release "</a:t>
            </a:r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snel</a:t>
            </a:r>
            <a:r>
              <a:rPr lang="en-US" dirty="0" smtClean="0"/>
              <a:t>” </a:t>
            </a:r>
            <a:r>
              <a:rPr lang="en-US" dirty="0" err="1" smtClean="0"/>
              <a:t>na</a:t>
            </a:r>
            <a:r>
              <a:rPr lang="en-US" dirty="0" smtClean="0"/>
              <a:t> BG &amp; ZKN</a:t>
            </a:r>
          </a:p>
          <a:p>
            <a:pPr marL="457200" lvl="1" indent="0"/>
            <a:r>
              <a:rPr lang="en-US" dirty="0" smtClean="0"/>
              <a:t> 3.10 </a:t>
            </a:r>
            <a:r>
              <a:rPr lang="en-US" dirty="0" err="1" smtClean="0"/>
              <a:t>slecht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draagvlak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Het </a:t>
            </a:r>
            <a:r>
              <a:rPr lang="en-US" dirty="0" err="1" smtClean="0"/>
              <a:t>mogelijk</a:t>
            </a:r>
            <a:r>
              <a:rPr lang="en-US" dirty="0" smtClean="0"/>
              <a:t> </a:t>
            </a:r>
            <a:r>
              <a:rPr lang="en-US" dirty="0" err="1" smtClean="0"/>
              <a:t>verstuffen</a:t>
            </a:r>
            <a:r>
              <a:rPr lang="en-US" dirty="0" smtClean="0"/>
              <a:t> van </a:t>
            </a:r>
            <a:r>
              <a:rPr lang="en-US" dirty="0" err="1" smtClean="0"/>
              <a:t>dingen</a:t>
            </a:r>
            <a:r>
              <a:rPr lang="en-US" dirty="0" smtClean="0"/>
              <a:t> die </a:t>
            </a:r>
            <a:r>
              <a:rPr lang="en-US" dirty="0" err="1" smtClean="0"/>
              <a:t>nooit</a:t>
            </a:r>
            <a:r>
              <a:rPr lang="en-US" dirty="0" smtClean="0"/>
              <a:t> in </a:t>
            </a:r>
          </a:p>
          <a:p>
            <a:pPr marL="457200" lvl="1" indent="0"/>
            <a:r>
              <a:rPr lang="en-US" dirty="0" smtClean="0"/>
              <a:t>	</a:t>
            </a:r>
            <a:r>
              <a:rPr lang="en-US" dirty="0" err="1" smtClean="0"/>
              <a:t>berichtenverkeer</a:t>
            </a:r>
            <a:r>
              <a:rPr lang="en-US" dirty="0" smtClean="0"/>
              <a:t> </a:t>
            </a:r>
            <a:r>
              <a:rPr lang="en-US" dirty="0" err="1" smtClean="0"/>
              <a:t>gebruikt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Lange </a:t>
            </a:r>
            <a:r>
              <a:rPr lang="en-US" dirty="0" err="1" smtClean="0"/>
              <a:t>doorlooptijd</a:t>
            </a:r>
            <a:r>
              <a:rPr lang="en-US" dirty="0" smtClean="0"/>
              <a:t>, </a:t>
            </a:r>
            <a:r>
              <a:rPr lang="en-US" dirty="0" err="1" smtClean="0"/>
              <a:t>hoge</a:t>
            </a:r>
            <a:r>
              <a:rPr lang="en-US" dirty="0" smtClean="0"/>
              <a:t> </a:t>
            </a:r>
            <a:r>
              <a:rPr lang="en-US" dirty="0" err="1" smtClean="0"/>
              <a:t>kosten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887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14673</TotalTime>
  <Words>448</Words>
  <Application>Microsoft Macintosh PowerPoint</Application>
  <PresentationFormat>On-screen Show (4:3)</PresentationFormat>
  <Paragraphs>194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Office Theme</vt:lpstr>
      <vt:lpstr>Aangepast ontwerp</vt:lpstr>
      <vt:lpstr>1_Office Theme</vt:lpstr>
      <vt:lpstr>Releaseplanning: de eerste contouren Operatie NUP, RSGB, RGBZ, StUF  6 juni 2012 </vt:lpstr>
      <vt:lpstr>Procedure/ releasebeleid</vt:lpstr>
      <vt:lpstr>Af te stemmen planningen voor RSGB, RGBZ en StUF</vt:lpstr>
      <vt:lpstr>Stavaza</vt:lpstr>
      <vt:lpstr>Releases waar rekening mee  moet worden gehouden</vt:lpstr>
      <vt:lpstr>Planning Release RSGB/RGBZ/Stuf obv huidige prioriteiten</vt:lpstr>
      <vt:lpstr>Inschatting implementatie  nieuwe StUF versie</vt:lpstr>
      <vt:lpstr>Release Scenarios</vt:lpstr>
      <vt:lpstr>Big Bang</vt:lpstr>
      <vt:lpstr>Big Freeze</vt:lpstr>
      <vt:lpstr>Minor Update</vt:lpstr>
      <vt:lpstr>Major Redesign</vt:lpstr>
      <vt:lpstr>Vragen om te komen tot  keuze</vt:lpstr>
    </vt:vector>
  </TitlesOfParts>
  <Company>FQYMG-HGXBP-PC3CP-8H82X-7CWJJ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Frank Terpstra</cp:lastModifiedBy>
  <cp:revision>437</cp:revision>
  <dcterms:created xsi:type="dcterms:W3CDTF">2012-03-19T21:22:51Z</dcterms:created>
  <dcterms:modified xsi:type="dcterms:W3CDTF">2012-06-06T05:44:52Z</dcterms:modified>
</cp:coreProperties>
</file>